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Ets Zona Livornese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('Zona livornese'!$B$7:$D$7,'Zona livornese'!$G$7:$H$7)</c:f>
              <c:strCache>
                <c:ptCount val="5"/>
                <c:pt idx="0">
                  <c:v>Odv</c:v>
                </c:pt>
                <c:pt idx="1">
                  <c:v>Aps</c:v>
                </c:pt>
                <c:pt idx="2">
                  <c:v>Altri ets</c:v>
                </c:pt>
                <c:pt idx="3">
                  <c:v>Imprese e Coop. Sociali</c:v>
                </c:pt>
                <c:pt idx="4">
                  <c:v>Onlus</c:v>
                </c:pt>
              </c:strCache>
              <c:extLst/>
            </c:strRef>
          </c:cat>
          <c:val>
            <c:numRef>
              <c:f>('Zona livornese'!$B$8:$D$8,'Zona livornese'!$G$8:$H$8)</c:f>
              <c:numCache>
                <c:formatCode>General</c:formatCode>
                <c:ptCount val="5"/>
                <c:pt idx="0">
                  <c:v>105</c:v>
                </c:pt>
                <c:pt idx="1">
                  <c:v>254</c:v>
                </c:pt>
                <c:pt idx="2">
                  <c:v>32</c:v>
                </c:pt>
                <c:pt idx="3">
                  <c:v>49</c:v>
                </c:pt>
                <c:pt idx="4">
                  <c:v>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B6-4B8F-8355-5B33F846F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8266400"/>
        <c:axId val="338266880"/>
      </c:barChart>
      <c:catAx>
        <c:axId val="3382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266880"/>
        <c:crosses val="autoZero"/>
        <c:auto val="1"/>
        <c:lblAlgn val="ctr"/>
        <c:lblOffset val="100"/>
        <c:noMultiLvlLbl val="0"/>
      </c:catAx>
      <c:valAx>
        <c:axId val="33826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26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Settore Istat degli 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4-415D-8DCF-F910ED7BAB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54-415D-8DCF-F910ED7BAB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54-415D-8DCF-F910ED7BAB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54-415D-8DCF-F910ED7BAB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54-415D-8DCF-F910ED7BAB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54-415D-8DCF-F910ED7BAB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54-415D-8DCF-F910ED7BAB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54-415D-8DCF-F910ED7BAB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54-415D-8DCF-F910ED7BAB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C54-415D-8DCF-F910ED7BAB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C54-415D-8DCF-F910ED7BAB1B}"/>
              </c:ext>
            </c:extLst>
          </c:dPt>
          <c:dLbls>
            <c:dLbl>
              <c:idx val="0"/>
              <c:layout>
                <c:manualLayout>
                  <c:x val="3.3360833333333333E-2"/>
                  <c:y val="0.128630555555555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54-415D-8DCF-F910ED7BAB1B}"/>
                </c:ext>
              </c:extLst>
            </c:dLbl>
            <c:dLbl>
              <c:idx val="1"/>
              <c:layout>
                <c:manualLayout>
                  <c:x val="2.625111111111111E-2"/>
                  <c:y val="-1.16618055555555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54-415D-8DCF-F910ED7BAB1B}"/>
                </c:ext>
              </c:extLst>
            </c:dLbl>
            <c:dLbl>
              <c:idx val="2"/>
              <c:layout>
                <c:manualLayout>
                  <c:x val="0.17078555555555555"/>
                  <c:y val="-4.1541435185185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54-415D-8DCF-F910ED7BAB1B}"/>
                </c:ext>
              </c:extLst>
            </c:dLbl>
            <c:dLbl>
              <c:idx val="3"/>
              <c:layout>
                <c:manualLayout>
                  <c:x val="-0.13405555555555557"/>
                  <c:y val="-4.9812268518518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611111111111117E-2"/>
                      <c:h val="0.11318287037037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54-415D-8DCF-F910ED7BAB1B}"/>
                </c:ext>
              </c:extLst>
            </c:dLbl>
            <c:dLbl>
              <c:idx val="4"/>
              <c:layout>
                <c:manualLayout>
                  <c:x val="-6.1875740740740738E-2"/>
                  <c:y val="9.12247685185185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54-415D-8DCF-F910ED7BAB1B}"/>
                </c:ext>
              </c:extLst>
            </c:dLbl>
            <c:dLbl>
              <c:idx val="5"/>
              <c:layout>
                <c:manualLayout>
                  <c:x val="-0.40216666666666667"/>
                  <c:y val="1.59738425925925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98148148148148"/>
                      <c:h val="0.15213541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C54-415D-8DCF-F910ED7BAB1B}"/>
                </c:ext>
              </c:extLst>
            </c:dLbl>
            <c:dLbl>
              <c:idx val="6"/>
              <c:layout>
                <c:manualLayout>
                  <c:x val="0.1288287037037037"/>
                  <c:y val="-3.97793981481481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54-415D-8DCF-F910ED7BAB1B}"/>
                </c:ext>
              </c:extLst>
            </c:dLbl>
            <c:dLbl>
              <c:idx val="7"/>
              <c:layout>
                <c:manualLayout>
                  <c:x val="0.19948092592592592"/>
                  <c:y val="6.84976851851851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54-415D-8DCF-F910ED7BAB1B}"/>
                </c:ext>
              </c:extLst>
            </c:dLbl>
            <c:dLbl>
              <c:idx val="9"/>
              <c:layout>
                <c:manualLayout>
                  <c:x val="7.3739074074074068E-2"/>
                  <c:y val="0.101021527777777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54-415D-8DCF-F910ED7BAB1B}"/>
                </c:ext>
              </c:extLst>
            </c:dLbl>
            <c:dLbl>
              <c:idx val="10"/>
              <c:layout>
                <c:manualLayout>
                  <c:x val="9.3761851851851846E-2"/>
                  <c:y val="0.154987268518518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54-415D-8DCF-F910ED7BA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'Zona livornese'!$A$11:$A$21</c:f>
              <c:strCache>
                <c:ptCount val="11"/>
                <c:pt idx="0">
                  <c:v>Ambiente</c:v>
                </c:pt>
                <c:pt idx="1">
                  <c:v>Assistenza sociale e protezione civile</c:v>
                </c:pt>
                <c:pt idx="2">
                  <c:v>Istruzione e ricerca</c:v>
                </c:pt>
                <c:pt idx="3">
                  <c:v>Sanità</c:v>
                </c:pt>
                <c:pt idx="4">
                  <c:v>Cultura, sport e ricreazione</c:v>
                </c:pt>
                <c:pt idx="5">
                  <c:v>Sviluppo economico e coesione sociale</c:v>
                </c:pt>
                <c:pt idx="6">
                  <c:v>Filantropia e promozione del volontariato</c:v>
                </c:pt>
                <c:pt idx="7">
                  <c:v>Cooperazione e solidarietà internazionale</c:v>
                </c:pt>
                <c:pt idx="8">
                  <c:v>Tutela dei diritti e attività politica</c:v>
                </c:pt>
                <c:pt idx="9">
                  <c:v>Religione</c:v>
                </c:pt>
                <c:pt idx="10">
                  <c:v>Altre attività</c:v>
                </c:pt>
              </c:strCache>
            </c:strRef>
          </c:cat>
          <c:val>
            <c:numRef>
              <c:f>'Zona livornese'!$B$11:$B$21</c:f>
              <c:numCache>
                <c:formatCode>General</c:formatCode>
                <c:ptCount val="11"/>
                <c:pt idx="0">
                  <c:v>43</c:v>
                </c:pt>
                <c:pt idx="1">
                  <c:v>112</c:v>
                </c:pt>
                <c:pt idx="2">
                  <c:v>40</c:v>
                </c:pt>
                <c:pt idx="3">
                  <c:v>60</c:v>
                </c:pt>
                <c:pt idx="4">
                  <c:v>169</c:v>
                </c:pt>
                <c:pt idx="5">
                  <c:v>18</c:v>
                </c:pt>
                <c:pt idx="6">
                  <c:v>24</c:v>
                </c:pt>
                <c:pt idx="7">
                  <c:v>10</c:v>
                </c:pt>
                <c:pt idx="8">
                  <c:v>21</c:v>
                </c:pt>
                <c:pt idx="9">
                  <c:v>5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54-415D-8DCF-F910ED7BAB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Attività finanziaria degli 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'Zona livornese'!$A$24:$A$26</c:f>
              <c:strCache>
                <c:ptCount val="3"/>
                <c:pt idx="0">
                  <c:v>Autofinanziamento </c:v>
                </c:pt>
                <c:pt idx="1">
                  <c:v>Fonte privata</c:v>
                </c:pt>
                <c:pt idx="2">
                  <c:v>Fonte pubblica</c:v>
                </c:pt>
              </c:strCache>
            </c:strRef>
          </c:cat>
          <c:val>
            <c:numRef>
              <c:f>'Zona livornese'!$C$24:$C$26</c:f>
              <c:numCache>
                <c:formatCode>0%</c:formatCode>
                <c:ptCount val="3"/>
                <c:pt idx="0">
                  <c:v>0.52023121387283233</c:v>
                </c:pt>
                <c:pt idx="1">
                  <c:v>0.21965317919075145</c:v>
                </c:pt>
                <c:pt idx="2">
                  <c:v>0.26011560693641617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D-4482-A9EC-02369BE56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36865440"/>
        <c:axId val="336864480"/>
      </c:barChart>
      <c:catAx>
        <c:axId val="3368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864480"/>
        <c:crosses val="autoZero"/>
        <c:auto val="1"/>
        <c:lblAlgn val="ctr"/>
        <c:lblOffset val="100"/>
        <c:noMultiLvlLbl val="0"/>
      </c:catAx>
      <c:valAx>
        <c:axId val="3368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86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Sede degli 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'Zona livornese'!$A$30:$A$33</c:f>
              <c:strCache>
                <c:ptCount val="4"/>
                <c:pt idx="0">
                  <c:v>Comodato d'uso gratuito</c:v>
                </c:pt>
                <c:pt idx="1">
                  <c:v>Locazione </c:v>
                </c:pt>
                <c:pt idx="2">
                  <c:v>Domicilio di un componente dell'ente</c:v>
                </c:pt>
                <c:pt idx="3">
                  <c:v>Proprietà</c:v>
                </c:pt>
              </c:strCache>
            </c:strRef>
          </c:cat>
          <c:val>
            <c:numRef>
              <c:f>'Zona livornese'!$C$30:$C$33</c:f>
              <c:numCache>
                <c:formatCode>0%</c:formatCode>
                <c:ptCount val="4"/>
                <c:pt idx="0">
                  <c:v>0.50349650349650354</c:v>
                </c:pt>
                <c:pt idx="1">
                  <c:v>0.30769230769230771</c:v>
                </c:pt>
                <c:pt idx="2">
                  <c:v>0.12587412587412589</c:v>
                </c:pt>
                <c:pt idx="3">
                  <c:v>6.2937062937062943E-2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7-4E50-AC60-26AF19F03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6923536"/>
        <c:axId val="336926416"/>
      </c:barChart>
      <c:catAx>
        <c:axId val="33692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926416"/>
        <c:crosses val="autoZero"/>
        <c:auto val="1"/>
        <c:lblAlgn val="ctr"/>
        <c:lblOffset val="100"/>
        <c:noMultiLvlLbl val="0"/>
      </c:catAx>
      <c:valAx>
        <c:axId val="33692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92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3be268a3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3be268a3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3be268a3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3be268a3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chart" Target="../charts/chart4.xml"/><Relationship Id="rId4" Type="http://schemas.openxmlformats.org/officeDocument/2006/relationships/image" Target="../media/image2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664800" y="1447225"/>
            <a:ext cx="551010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2000" b="1" cap="all" dirty="0">
                <a:solidFill>
                  <a:schemeClr val="bg1"/>
                </a:solidFill>
              </a:rPr>
              <a:t>La realtà del terzo settore NELLE zone oggetto della  sperimentazione</a:t>
            </a:r>
          </a:p>
          <a:p>
            <a:endParaRPr lang="it-IT" sz="2000" b="1" cap="all" dirty="0">
              <a:solidFill>
                <a:schemeClr val="bg1"/>
              </a:solidFill>
            </a:endParaRPr>
          </a:p>
          <a:p>
            <a:r>
              <a:rPr lang="it-IT" sz="2000" b="1" cap="all" dirty="0">
                <a:solidFill>
                  <a:schemeClr val="bg1"/>
                </a:solidFill>
              </a:rPr>
              <a:t>Ambito zonale Livornese</a:t>
            </a:r>
          </a:p>
          <a:p>
            <a:endParaRPr lang="it-IT" sz="3200" b="1" cap="all" dirty="0">
              <a:solidFill>
                <a:schemeClr val="bg1"/>
              </a:solidFill>
            </a:endParaRPr>
          </a:p>
          <a:p>
            <a:r>
              <a:rPr lang="it-IT" sz="2400" b="1" dirty="0">
                <a:solidFill>
                  <a:schemeClr val="bg1"/>
                </a:solidFill>
              </a:rPr>
              <a:t>9 aprile 2025</a:t>
            </a: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1250" y="1551775"/>
            <a:ext cx="2347525" cy="23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31327"/>
            <a:ext cx="660733" cy="37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33F5740-755E-EC44-2DC6-945967D8D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62843"/>
              </p:ext>
            </p:extLst>
          </p:nvPr>
        </p:nvGraphicFramePr>
        <p:xfrm>
          <a:off x="2194750" y="756200"/>
          <a:ext cx="6807997" cy="330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91">
                  <a:extLst>
                    <a:ext uri="{9D8B030D-6E8A-4147-A177-3AD203B41FA5}">
                      <a16:colId xmlns:a16="http://schemas.microsoft.com/office/drawing/2014/main" val="363812738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2345814496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749020067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2657147775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341477934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3385272791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3561334766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1365526567"/>
                    </a:ext>
                  </a:extLst>
                </a:gridCol>
                <a:gridCol w="839618">
                  <a:extLst>
                    <a:ext uri="{9D8B030D-6E8A-4147-A177-3AD203B41FA5}">
                      <a16:colId xmlns:a16="http://schemas.microsoft.com/office/drawing/2014/main" val="3284668335"/>
                    </a:ext>
                  </a:extLst>
                </a:gridCol>
              </a:tblGrid>
              <a:tr h="1014422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Delegazione </a:t>
                      </a:r>
                      <a:r>
                        <a:rPr lang="it-IT" sz="1000" dirty="0" err="1"/>
                        <a:t>Cesvot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Odv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Altri 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Enti </a:t>
                      </a:r>
                      <a:r>
                        <a:rPr lang="it-IT" sz="1000" dirty="0" err="1"/>
                        <a:t>filantr</a:t>
                      </a:r>
                      <a:r>
                        <a:rPr lang="it-IT" sz="10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Imprese sociali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Società mutuo </a:t>
                      </a:r>
                      <a:r>
                        <a:rPr lang="it-IT" sz="1000" dirty="0" err="1"/>
                        <a:t>socc</a:t>
                      </a:r>
                      <a:r>
                        <a:rPr lang="it-IT" sz="10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Onlus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Totale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93277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Arezzo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5181865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Grosseto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2890193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Siena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1329079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Empoli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3210413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0495970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Pistoia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077191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5046098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Livorno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5506229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Lucca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330047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Carrara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47400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0804103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63139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324478-CA94-FECD-E02B-4ABEC83A8008}"/>
              </a:ext>
            </a:extLst>
          </p:cNvPr>
          <p:cNvSpPr txBox="1"/>
          <p:nvPr/>
        </p:nvSpPr>
        <p:spPr>
          <a:xfrm>
            <a:off x="517049" y="3884399"/>
            <a:ext cx="4679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Comuni </a:t>
            </a:r>
            <a:r>
              <a:rPr lang="it-IT" b="1" dirty="0">
                <a:solidFill>
                  <a:schemeClr val="bg1"/>
                </a:solidFill>
              </a:rPr>
              <a:t>interessati: </a:t>
            </a:r>
            <a:r>
              <a:rPr lang="it-IT" dirty="0">
                <a:solidFill>
                  <a:schemeClr val="bg1"/>
                </a:solidFill>
              </a:rPr>
              <a:t>Livorno, Collesalvetti, Capraia Isola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15A48159-D4BF-3E25-F598-F9DDF12BCC83}"/>
              </a:ext>
            </a:extLst>
          </p:cNvPr>
          <p:cNvSpPr/>
          <p:nvPr/>
        </p:nvSpPr>
        <p:spPr>
          <a:xfrm>
            <a:off x="5596183" y="893557"/>
            <a:ext cx="3175909" cy="3137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8"/>
              </a:buBlip>
            </a:pPr>
            <a:r>
              <a:rPr lang="it-IT" sz="1800" b="1" strike="noStrike" spc="-1" dirty="0">
                <a:solidFill>
                  <a:srgbClr val="F99527"/>
                </a:solidFill>
                <a:latin typeface="+mj-lt"/>
                <a:ea typeface="DejaVu Sans"/>
              </a:rPr>
              <a:t>478</a:t>
            </a: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ets di cui: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53,1% aps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22,0% odv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6,7% altri ets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1</a:t>
            </a: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0,3</a:t>
            </a: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% imprese sociali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7,9% onlus</a:t>
            </a:r>
            <a:endParaRPr lang="it-IT" sz="1800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571500" indent="-571500">
              <a:buClr>
                <a:srgbClr val="00B0F0"/>
              </a:buClr>
              <a:buBlip>
                <a:blip r:embed="rId8"/>
              </a:buBlip>
            </a:pPr>
            <a:r>
              <a:rPr lang="it-IT" sz="1800" b="1" spc="-1" dirty="0">
                <a:solidFill>
                  <a:srgbClr val="F99527"/>
                </a:solidFill>
                <a:latin typeface="+mj-lt"/>
              </a:rPr>
              <a:t>170.199</a:t>
            </a:r>
            <a:r>
              <a:rPr lang="it-IT" sz="1800" spc="-1" dirty="0">
                <a:solidFill>
                  <a:srgbClr val="000000"/>
                </a:solidFill>
                <a:latin typeface="+mj-lt"/>
              </a:rPr>
              <a:t> abitanti</a:t>
            </a:r>
          </a:p>
          <a:p>
            <a:pPr marL="571500" indent="-571500">
              <a:buClr>
                <a:srgbClr val="00B0F0"/>
              </a:buClr>
              <a:buBlip>
                <a:blip r:embed="rId8"/>
              </a:buBlip>
            </a:pPr>
            <a:r>
              <a:rPr lang="it-IT" sz="1800" b="1" spc="-1" dirty="0">
                <a:solidFill>
                  <a:srgbClr val="F99527"/>
                </a:solidFill>
                <a:latin typeface="+mj-lt"/>
              </a:rPr>
              <a:t>25,85</a:t>
            </a:r>
            <a:r>
              <a:rPr lang="it-IT" sz="1800" spc="-1" dirty="0">
                <a:solidFill>
                  <a:srgbClr val="000000"/>
                </a:solidFill>
                <a:latin typeface="+mj-lt"/>
              </a:rPr>
              <a:t> ets ogni 10.000 abitanti (provincia LI: 23,90)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632B86C-5B6B-A9E9-B81D-2F199037E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943590"/>
              </p:ext>
            </p:extLst>
          </p:nvPr>
        </p:nvGraphicFramePr>
        <p:xfrm>
          <a:off x="517049" y="89355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stomShape 4">
            <a:extLst>
              <a:ext uri="{FF2B5EF4-FFF2-40B4-BE49-F238E27FC236}">
                <a16:creationId xmlns:a16="http://schemas.microsoft.com/office/drawing/2014/main" id="{A9242F90-C4D5-C2F0-7BAC-35DC25A43506}"/>
              </a:ext>
            </a:extLst>
          </p:cNvPr>
          <p:cNvSpPr/>
          <p:nvPr/>
        </p:nvSpPr>
        <p:spPr>
          <a:xfrm>
            <a:off x="4966628" y="1480127"/>
            <a:ext cx="3965244" cy="2245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8"/>
              </a:buBlip>
            </a:pPr>
            <a:r>
              <a:rPr lang="it-IT" sz="1800" b="1" spc="-1" dirty="0">
                <a:solidFill>
                  <a:srgbClr val="000000"/>
                </a:solidFill>
                <a:latin typeface="+mj-lt"/>
                <a:ea typeface="DejaVu Sans"/>
              </a:rPr>
              <a:t>Settori maggiormente ricorrenti*</a:t>
            </a: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b="1" spc="-1" dirty="0">
                <a:solidFill>
                  <a:srgbClr val="F99527"/>
                </a:solidFill>
                <a:latin typeface="+mj-lt"/>
                <a:ea typeface="DejaVu Sans"/>
              </a:rPr>
              <a:t>33%</a:t>
            </a: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 Cultura, sport e ricreazione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b="1" strike="noStrike" spc="-1" dirty="0">
                <a:solidFill>
                  <a:srgbClr val="F99527"/>
                </a:solidFill>
                <a:latin typeface="+mj-lt"/>
                <a:ea typeface="DejaVu Sans"/>
              </a:rPr>
              <a:t>22%</a:t>
            </a: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Assistenza sociale e protezione civile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b="1" spc="-1" dirty="0">
                <a:solidFill>
                  <a:srgbClr val="F99527"/>
                </a:solidFill>
                <a:latin typeface="+mj-lt"/>
                <a:ea typeface="DejaVu Sans"/>
              </a:rPr>
              <a:t>12%</a:t>
            </a: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 Sanità</a:t>
            </a:r>
          </a:p>
          <a:p>
            <a:pPr marL="457200" lvl="1">
              <a:buClr>
                <a:srgbClr val="00B0F0"/>
              </a:buClr>
            </a:pPr>
            <a:r>
              <a:rPr lang="it-IT" dirty="0"/>
              <a:t>* dato rilevato su 384 </a:t>
            </a:r>
            <a:r>
              <a:rPr lang="it-IT" dirty="0" err="1"/>
              <a:t>ets</a:t>
            </a:r>
            <a:r>
              <a:rPr lang="it-IT" dirty="0"/>
              <a:t> sul totale di 478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4966DB3-B3EC-A078-A688-E36A5A2DC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935451"/>
              </p:ext>
            </p:extLst>
          </p:nvPr>
        </p:nvGraphicFramePr>
        <p:xfrm>
          <a:off x="350468" y="1100995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9AF593-440D-A37C-B027-150FE427DFC1}"/>
              </a:ext>
            </a:extLst>
          </p:cNvPr>
          <p:cNvSpPr txBox="1"/>
          <p:nvPr/>
        </p:nvSpPr>
        <p:spPr>
          <a:xfrm>
            <a:off x="349659" y="3777339"/>
            <a:ext cx="3991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8"/>
              </a:buBlip>
            </a:pPr>
            <a:r>
              <a:rPr lang="it-IT" b="1" spc="-1" dirty="0">
                <a:solidFill>
                  <a:srgbClr val="000000"/>
                </a:solidFill>
                <a:latin typeface="+mj-lt"/>
                <a:ea typeface="DejaVu Sans"/>
              </a:rPr>
              <a:t>Principale modalità di finanziamento*</a:t>
            </a:r>
            <a:r>
              <a:rPr lang="it-IT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</a:p>
          <a:p>
            <a:pPr marL="914400" lvl="1" indent="-4572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it-IT" b="1" spc="-1" dirty="0">
                <a:solidFill>
                  <a:srgbClr val="F99527"/>
                </a:solidFill>
                <a:latin typeface="+mj-lt"/>
                <a:ea typeface="DejaVu Sans"/>
              </a:rPr>
              <a:t>52%</a:t>
            </a: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autofinanziamento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BD07EF-3438-2774-FFB9-A6AF0109E5DD}"/>
              </a:ext>
            </a:extLst>
          </p:cNvPr>
          <p:cNvSpPr txBox="1"/>
          <p:nvPr/>
        </p:nvSpPr>
        <p:spPr>
          <a:xfrm>
            <a:off x="4711342" y="3782402"/>
            <a:ext cx="39915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8"/>
              </a:buBlip>
            </a:pPr>
            <a:r>
              <a:rPr lang="it-IT" b="1" spc="-1" dirty="0">
                <a:solidFill>
                  <a:srgbClr val="000000"/>
                </a:solidFill>
                <a:latin typeface="+mj-lt"/>
                <a:ea typeface="DejaVu Sans"/>
              </a:rPr>
              <a:t>Principale modalità di uso della sede associativa**</a:t>
            </a:r>
            <a:r>
              <a:rPr lang="it-IT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</a:p>
          <a:p>
            <a:pPr marL="914400" lvl="1" indent="-4572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it-IT" b="1" spc="-1" dirty="0">
                <a:solidFill>
                  <a:srgbClr val="F99527"/>
                </a:solidFill>
                <a:latin typeface="+mj-lt"/>
                <a:ea typeface="DejaVu Sans"/>
              </a:rPr>
              <a:t>50%</a:t>
            </a: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comodato d’uso gratuito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904E56-9E53-0855-80B8-3178AFC58440}"/>
              </a:ext>
            </a:extLst>
          </p:cNvPr>
          <p:cNvSpPr txBox="1"/>
          <p:nvPr/>
        </p:nvSpPr>
        <p:spPr>
          <a:xfrm>
            <a:off x="290009" y="4318385"/>
            <a:ext cx="418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* dato rilevato su 173 ets sul totale di 478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** dato rilevato su 143 ets sul totale di 478 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B828361-A756-0D2B-ECE6-BEE2A24C4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361797"/>
              </p:ext>
            </p:extLst>
          </p:nvPr>
        </p:nvGraphicFramePr>
        <p:xfrm>
          <a:off x="367526" y="897701"/>
          <a:ext cx="396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44DA239-63A5-5BB6-B9C2-E88336BB1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89784"/>
              </p:ext>
            </p:extLst>
          </p:nvPr>
        </p:nvGraphicFramePr>
        <p:xfrm>
          <a:off x="4715294" y="897701"/>
          <a:ext cx="396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2534425" y="756200"/>
            <a:ext cx="55101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2000" b="1" cap="all" spc="-1" dirty="0">
                <a:solidFill>
                  <a:srgbClr val="FFFFFF"/>
                </a:solidFill>
                <a:latin typeface="+mj-lt"/>
              </a:rPr>
              <a:t>Questioni di attualità per il terzo settore</a:t>
            </a: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 dirty="0">
                <a:solidFill>
                  <a:srgbClr val="000000"/>
                </a:solidFill>
                <a:latin typeface="+mj-lt"/>
              </a:rPr>
              <a:t>Istituzionalizzazione e professionalizzazione</a:t>
            </a: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 dirty="0">
                <a:solidFill>
                  <a:srgbClr val="000000"/>
                </a:solidFill>
                <a:latin typeface="+mj-lt"/>
              </a:rPr>
              <a:t>Turnover volontari e ricambio generazionale</a:t>
            </a: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>
                <a:latin typeface="+mj-lt"/>
              </a:rPr>
              <a:t>Ruolo politico</a:t>
            </a:r>
            <a:r>
              <a:rPr lang="it-IT" sz="2000" b="1" spc="-1" dirty="0">
                <a:latin typeface="+mj-lt"/>
              </a:rPr>
              <a:t>/Identità</a:t>
            </a:r>
            <a:endParaRPr lang="it-IT" sz="2000" b="1" spc="-1" dirty="0">
              <a:solidFill>
                <a:srgbClr val="000000"/>
              </a:solidFill>
              <a:latin typeface="+mj-lt"/>
            </a:endParaRP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 dirty="0">
                <a:solidFill>
                  <a:srgbClr val="000000"/>
                </a:solidFill>
                <a:latin typeface="+mj-lt"/>
              </a:rPr>
              <a:t>Azione volontaria in forma non associata</a:t>
            </a:r>
            <a:endParaRPr lang="it-IT" sz="2000" b="1" strike="noStrike" spc="-1" dirty="0">
              <a:latin typeface="Arial"/>
            </a:endParaRP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975" y="1876125"/>
            <a:ext cx="2003250" cy="20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329</Words>
  <Application>Microsoft Office PowerPoint</Application>
  <PresentationFormat>Presentazione su schermo (16:9)</PresentationFormat>
  <Paragraphs>163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Raleway</vt:lpstr>
      <vt:lpstr>Calibri</vt:lpstr>
      <vt:lpstr>Times New Roman</vt:lpstr>
      <vt:lpstr>Lato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Riccardo  Andreini</cp:lastModifiedBy>
  <cp:revision>13</cp:revision>
  <dcterms:modified xsi:type="dcterms:W3CDTF">2025-04-07T12:26:51Z</dcterms:modified>
</cp:coreProperties>
</file>