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Nuovo%20Foglio%20di%20lavoro%20di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Nuovo%20Foglio%20di%20lavoro%20di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Nuovo%20Foglio%20di%20lavoro%20di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Nuovo%20Foglio%20di%20lavoro%20di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Ets Zona Senese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('Zona Senese'!$B$18:$E$18,'Zona Senese'!$G$18:$H$18)</c:f>
              <c:strCache>
                <c:ptCount val="6"/>
                <c:pt idx="0">
                  <c:v>Odv</c:v>
                </c:pt>
                <c:pt idx="1">
                  <c:v>Aps</c:v>
                </c:pt>
                <c:pt idx="2">
                  <c:v>Altri ets</c:v>
                </c:pt>
                <c:pt idx="3">
                  <c:v>Enti filantrofici</c:v>
                </c:pt>
                <c:pt idx="4">
                  <c:v>Imprese e Coop. Sociali</c:v>
                </c:pt>
                <c:pt idx="5">
                  <c:v>Onlus</c:v>
                </c:pt>
              </c:strCache>
              <c:extLst/>
            </c:strRef>
          </c:cat>
          <c:val>
            <c:numRef>
              <c:f>('Zona Senese'!$B$19:$E$19,'Zona Senese'!$G$19:$H$19)</c:f>
              <c:numCache>
                <c:formatCode>General</c:formatCode>
                <c:ptCount val="6"/>
                <c:pt idx="0">
                  <c:v>162</c:v>
                </c:pt>
                <c:pt idx="1">
                  <c:v>234</c:v>
                </c:pt>
                <c:pt idx="2">
                  <c:v>25</c:v>
                </c:pt>
                <c:pt idx="3">
                  <c:v>3</c:v>
                </c:pt>
                <c:pt idx="4">
                  <c:v>57</c:v>
                </c:pt>
                <c:pt idx="5">
                  <c:v>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644-4F72-85B7-A08477256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40401312"/>
        <c:axId val="340401792"/>
      </c:barChart>
      <c:catAx>
        <c:axId val="34040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0401792"/>
        <c:crosses val="autoZero"/>
        <c:auto val="1"/>
        <c:lblAlgn val="ctr"/>
        <c:lblOffset val="100"/>
        <c:noMultiLvlLbl val="0"/>
      </c:catAx>
      <c:valAx>
        <c:axId val="34040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040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800">
          <a:solidFill>
            <a:schemeClr val="bg2"/>
          </a:solidFill>
        </a:defRPr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kern="1200" spc="0" baseline="0" dirty="0">
                <a:solidFill>
                  <a:prstClr val="black"/>
                </a:solidFill>
              </a:rPr>
              <a:t>Settore Istat degli ets</a:t>
            </a:r>
          </a:p>
        </c:rich>
      </c:tx>
      <c:layout>
        <c:manualLayout>
          <c:xMode val="edge"/>
          <c:yMode val="edge"/>
          <c:x val="4.3604382456231112E-2"/>
          <c:y val="0.8947543115320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CD-4AEA-8730-D690623D1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CD-4AEA-8730-D690623D1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CD-4AEA-8730-D690623D1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CD-4AEA-8730-D690623D1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CD-4AEA-8730-D690623D1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CD-4AEA-8730-D690623D1CA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CD-4AEA-8730-D690623D1CA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CD-4AEA-8730-D690623D1CA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CCD-4AEA-8730-D690623D1CA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CCD-4AEA-8730-D690623D1CAA}"/>
              </c:ext>
            </c:extLst>
          </c:dPt>
          <c:dLbls>
            <c:dLbl>
              <c:idx val="0"/>
              <c:layout>
                <c:manualLayout>
                  <c:x val="0.2404651851851852"/>
                  <c:y val="8.69467592592592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CD-4AEA-8730-D690623D1CAA}"/>
                </c:ext>
              </c:extLst>
            </c:dLbl>
            <c:dLbl>
              <c:idx val="1"/>
              <c:layout>
                <c:manualLayout>
                  <c:x val="-2.1453703703703703E-4"/>
                  <c:y val="5.0178703703703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CD-4AEA-8730-D690623D1CAA}"/>
                </c:ext>
              </c:extLst>
            </c:dLbl>
            <c:dLbl>
              <c:idx val="3"/>
              <c:layout>
                <c:manualLayout>
                  <c:x val="0.11053703703703703"/>
                  <c:y val="-2.9126157407407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53703703703703"/>
                      <c:h val="9.92187499999999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CD-4AEA-8730-D690623D1CAA}"/>
                </c:ext>
              </c:extLst>
            </c:dLbl>
            <c:dLbl>
              <c:idx val="4"/>
              <c:layout>
                <c:manualLayout>
                  <c:x val="1.5533796296296296E-2"/>
                  <c:y val="3.27736111111111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CD-4AEA-8730-D690623D1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'Zona Senese'!$A$23:$A$32</c:f>
              <c:strCache>
                <c:ptCount val="10"/>
                <c:pt idx="0">
                  <c:v>Ambiente</c:v>
                </c:pt>
                <c:pt idx="1">
                  <c:v>Assistenza sociale e protezione civile</c:v>
                </c:pt>
                <c:pt idx="2">
                  <c:v>Istruzione e ricerca</c:v>
                </c:pt>
                <c:pt idx="3">
                  <c:v>Sanità</c:v>
                </c:pt>
                <c:pt idx="4">
                  <c:v>Cultura, sport e ricreazione</c:v>
                </c:pt>
                <c:pt idx="5">
                  <c:v>Sviluppo economico e coesione sociale</c:v>
                </c:pt>
                <c:pt idx="6">
                  <c:v>Filantropia e promozione del volontariato</c:v>
                </c:pt>
                <c:pt idx="7">
                  <c:v>Cooperazione e solidarietà internazionale</c:v>
                </c:pt>
                <c:pt idx="8">
                  <c:v>Tutela dei diritti e attività politica</c:v>
                </c:pt>
                <c:pt idx="9">
                  <c:v>Religione</c:v>
                </c:pt>
              </c:strCache>
            </c:strRef>
          </c:cat>
          <c:val>
            <c:numRef>
              <c:f>'Zona Senese'!$B$23:$B$32</c:f>
              <c:numCache>
                <c:formatCode>General</c:formatCode>
                <c:ptCount val="10"/>
                <c:pt idx="0">
                  <c:v>39</c:v>
                </c:pt>
                <c:pt idx="1">
                  <c:v>162</c:v>
                </c:pt>
                <c:pt idx="2">
                  <c:v>26</c:v>
                </c:pt>
                <c:pt idx="3">
                  <c:v>112</c:v>
                </c:pt>
                <c:pt idx="4">
                  <c:v>163</c:v>
                </c:pt>
                <c:pt idx="5">
                  <c:v>26</c:v>
                </c:pt>
                <c:pt idx="6">
                  <c:v>31</c:v>
                </c:pt>
                <c:pt idx="7">
                  <c:v>18</c:v>
                </c:pt>
                <c:pt idx="8">
                  <c:v>19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CCD-4AEA-8730-D690623D1CA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Attività finanziaria degli 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'Zona Senese'!$A$36:$A$38</c:f>
              <c:strCache>
                <c:ptCount val="3"/>
                <c:pt idx="0">
                  <c:v>Autofinanziamento </c:v>
                </c:pt>
                <c:pt idx="1">
                  <c:v>Fonte privata</c:v>
                </c:pt>
                <c:pt idx="2">
                  <c:v>Fonte pubblica</c:v>
                </c:pt>
              </c:strCache>
            </c:strRef>
          </c:cat>
          <c:val>
            <c:numRef>
              <c:f>'Zona Senese'!$C$36:$C$38</c:f>
              <c:numCache>
                <c:formatCode>0%</c:formatCode>
                <c:ptCount val="3"/>
                <c:pt idx="0">
                  <c:v>0.58878504672897192</c:v>
                </c:pt>
                <c:pt idx="1">
                  <c:v>0.2102803738317757</c:v>
                </c:pt>
                <c:pt idx="2">
                  <c:v>0.20093457943925233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E-467C-98F0-4482145BE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36749744"/>
        <c:axId val="336746864"/>
      </c:barChart>
      <c:catAx>
        <c:axId val="33674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746864"/>
        <c:crosses val="autoZero"/>
        <c:auto val="1"/>
        <c:lblAlgn val="ctr"/>
        <c:lblOffset val="100"/>
        <c:noMultiLvlLbl val="0"/>
      </c:catAx>
      <c:valAx>
        <c:axId val="33674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74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Sede degli 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'Zona Senese'!$A$42:$A$45</c:f>
              <c:strCache>
                <c:ptCount val="4"/>
                <c:pt idx="0">
                  <c:v>Comodato d'uso gratuito</c:v>
                </c:pt>
                <c:pt idx="1">
                  <c:v>Locazione </c:v>
                </c:pt>
                <c:pt idx="2">
                  <c:v>Domicilio di un componente dell'ente</c:v>
                </c:pt>
                <c:pt idx="3">
                  <c:v>Proprietà</c:v>
                </c:pt>
              </c:strCache>
            </c:strRef>
          </c:cat>
          <c:val>
            <c:numRef>
              <c:f>'Zona Senese'!$C$42:$C$45</c:f>
              <c:numCache>
                <c:formatCode>0%</c:formatCode>
                <c:ptCount val="4"/>
                <c:pt idx="0">
                  <c:v>0.50224215246636772</c:v>
                </c:pt>
                <c:pt idx="1">
                  <c:v>0.21076233183856502</c:v>
                </c:pt>
                <c:pt idx="2">
                  <c:v>7.623318385650224E-2</c:v>
                </c:pt>
                <c:pt idx="3">
                  <c:v>0.21076233183856502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1-4BD3-BFDA-DA21B6819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28721520"/>
        <c:axId val="328720560"/>
      </c:barChart>
      <c:catAx>
        <c:axId val="32872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8720560"/>
        <c:crosses val="autoZero"/>
        <c:auto val="1"/>
        <c:lblAlgn val="ctr"/>
        <c:lblOffset val="100"/>
        <c:noMultiLvlLbl val="0"/>
      </c:catAx>
      <c:valAx>
        <c:axId val="32872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872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0">
          <a:solidFill>
            <a:schemeClr val="bg2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0.04666</cdr:x>
      <cdr:y>1</cdr:y>
    </cdr:from>
    <cdr:to>
      <cdr:x>1</cdr:x>
      <cdr:y>1</cdr:y>
    </cdr:to>
    <cdr:grpSp>
      <cdr:nvGrpSpPr>
        <cdr:cNvPr id="2" name="Gruppo 1">
          <a:extLst xmlns:a="http://schemas.openxmlformats.org/drawingml/2006/main">
            <a:ext uri="{FF2B5EF4-FFF2-40B4-BE49-F238E27FC236}">
              <a16:creationId xmlns:a16="http://schemas.microsoft.com/office/drawing/2014/main" id="{960F5E74-E18A-69B4-48C4-61A25D4691F2}"/>
            </a:ext>
          </a:extLst>
        </cdr:cNvPr>
        <cdr:cNvGrpSpPr/>
      </cdr:nvGrpSpPr>
      <cdr:grpSpPr>
        <a:xfrm xmlns:a="http://schemas.openxmlformats.org/drawingml/2006/main">
          <a:off x="226597" y="2850103"/>
          <a:ext cx="4629755" cy="0"/>
          <a:chOff x="694606" y="7749736"/>
          <a:chExt cx="5400000" cy="0"/>
        </a:xfrm>
      </cdr:grpSpPr>
      <cdr:cxnSp macro="">
        <cdr:nvCxnSpPr>
          <cdr:cNvPr id="4" name="Connettore diritto 3">
            <a:extLst xmlns:a="http://schemas.openxmlformats.org/drawingml/2006/main">
              <a:ext uri="{FF2B5EF4-FFF2-40B4-BE49-F238E27FC236}">
                <a16:creationId xmlns:a16="http://schemas.microsoft.com/office/drawing/2014/main" id="{D96CC96E-3633-4B58-06E3-4FBED06DB3F9}"/>
              </a:ext>
            </a:extLst>
          </cdr:cNvPr>
          <cdr:cNvCxnSpPr/>
        </cdr:nvCxnSpPr>
        <cdr:spPr>
          <a:xfrm xmlns:a="http://schemas.openxmlformats.org/drawingml/2006/main">
            <a:off x="694606" y="7749736"/>
            <a:ext cx="5400000" cy="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rgbClr val="00B0F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3be268a3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3be268a3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3be268a3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3be268a3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3be268a35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3be268a35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3be268a3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3be268a35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664800" y="1447225"/>
            <a:ext cx="5510100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-IT" sz="2000" b="1" cap="all" dirty="0">
                <a:solidFill>
                  <a:schemeClr val="bg1"/>
                </a:solidFill>
              </a:rPr>
              <a:t>La realtà del terzo settore NELLE zone oggetto della  sperimentazione</a:t>
            </a:r>
          </a:p>
          <a:p>
            <a:endParaRPr lang="it-IT" sz="2000" b="1" cap="all" dirty="0">
              <a:solidFill>
                <a:schemeClr val="bg1"/>
              </a:solidFill>
            </a:endParaRPr>
          </a:p>
          <a:p>
            <a:r>
              <a:rPr lang="it-IT" sz="2000" b="1" cap="all" dirty="0">
                <a:solidFill>
                  <a:schemeClr val="bg1"/>
                </a:solidFill>
              </a:rPr>
              <a:t>Ambito zonale senese</a:t>
            </a:r>
          </a:p>
          <a:p>
            <a:endParaRPr lang="it-IT" sz="3200" b="1" cap="all" dirty="0">
              <a:solidFill>
                <a:schemeClr val="bg1"/>
              </a:solidFill>
            </a:endParaRPr>
          </a:p>
          <a:p>
            <a:r>
              <a:rPr lang="it-IT" sz="2400" b="1" dirty="0">
                <a:solidFill>
                  <a:schemeClr val="bg1"/>
                </a:solidFill>
              </a:rPr>
              <a:t>1 aprile 2025</a:t>
            </a: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50" y="1577600"/>
            <a:ext cx="2024975" cy="20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1250" y="1551775"/>
            <a:ext cx="2347525" cy="23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33F5740-755E-EC44-2DC6-945967D8D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62843"/>
              </p:ext>
            </p:extLst>
          </p:nvPr>
        </p:nvGraphicFramePr>
        <p:xfrm>
          <a:off x="2194750" y="756200"/>
          <a:ext cx="6807997" cy="330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891">
                  <a:extLst>
                    <a:ext uri="{9D8B030D-6E8A-4147-A177-3AD203B41FA5}">
                      <a16:colId xmlns:a16="http://schemas.microsoft.com/office/drawing/2014/main" val="363812738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2345814496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749020067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2657147775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341477934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3385272791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3561334766"/>
                    </a:ext>
                  </a:extLst>
                </a:gridCol>
                <a:gridCol w="674784">
                  <a:extLst>
                    <a:ext uri="{9D8B030D-6E8A-4147-A177-3AD203B41FA5}">
                      <a16:colId xmlns:a16="http://schemas.microsoft.com/office/drawing/2014/main" val="1365526567"/>
                    </a:ext>
                  </a:extLst>
                </a:gridCol>
                <a:gridCol w="839618">
                  <a:extLst>
                    <a:ext uri="{9D8B030D-6E8A-4147-A177-3AD203B41FA5}">
                      <a16:colId xmlns:a16="http://schemas.microsoft.com/office/drawing/2014/main" val="3284668335"/>
                    </a:ext>
                  </a:extLst>
                </a:gridCol>
              </a:tblGrid>
              <a:tr h="1014422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Delegazione </a:t>
                      </a:r>
                      <a:r>
                        <a:rPr lang="it-IT" sz="1000" dirty="0" err="1"/>
                        <a:t>Cesvot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Odv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Altri 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Enti </a:t>
                      </a:r>
                      <a:r>
                        <a:rPr lang="it-IT" sz="1000" dirty="0" err="1"/>
                        <a:t>filantr</a:t>
                      </a:r>
                      <a:r>
                        <a:rPr lang="it-IT" sz="10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Imprese sociali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Società mutuo </a:t>
                      </a:r>
                      <a:r>
                        <a:rPr lang="it-IT" sz="1000" dirty="0" err="1"/>
                        <a:t>socc</a:t>
                      </a:r>
                      <a:r>
                        <a:rPr lang="it-IT" sz="10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Onlus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Totale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93277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Arezzo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5181865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Grosseto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2890193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Siena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1329079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Empoli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3210413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0495970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Pistoia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077191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5046098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Livorno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5506229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Lucca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330047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Carrara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947400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0804103"/>
                  </a:ext>
                </a:extLst>
              </a:tr>
              <a:tr h="189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11.556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63139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26E8E993-A008-2418-0C8B-D826705FB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397478"/>
              </p:ext>
            </p:extLst>
          </p:nvPr>
        </p:nvGraphicFramePr>
        <p:xfrm>
          <a:off x="264288" y="893557"/>
          <a:ext cx="4856352" cy="285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324478-CA94-FECD-E02B-4ABEC83A8008}"/>
              </a:ext>
            </a:extLst>
          </p:cNvPr>
          <p:cNvSpPr txBox="1"/>
          <p:nvPr/>
        </p:nvSpPr>
        <p:spPr>
          <a:xfrm>
            <a:off x="264288" y="3772889"/>
            <a:ext cx="520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Comuni interessati</a:t>
            </a:r>
            <a:r>
              <a:rPr lang="it-IT" sz="1400" dirty="0">
                <a:solidFill>
                  <a:schemeClr val="bg1"/>
                </a:solidFill>
              </a:rPr>
              <a:t>: Asciano, Buonconvento, Castellina in Chianti, Castelnuovo Berardenga, Chiusdino, Gaiole in Chianti, Montalcino, Monteriggioni, Monteroni d'Arbia, Monticiano, Murlo, Radda in Chianti, Rapolano Terme, Siena, Sovicille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15A48159-D4BF-3E25-F598-F9DDF12BCC83}"/>
              </a:ext>
            </a:extLst>
          </p:cNvPr>
          <p:cNvSpPr/>
          <p:nvPr/>
        </p:nvSpPr>
        <p:spPr>
          <a:xfrm>
            <a:off x="5596183" y="893557"/>
            <a:ext cx="3175909" cy="3691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571500" indent="-571500">
              <a:lnSpc>
                <a:spcPct val="100000"/>
              </a:lnSpc>
              <a:buBlip>
                <a:blip r:embed="rId9"/>
              </a:buBlip>
            </a:pPr>
            <a:r>
              <a:rPr lang="it-IT" sz="1800" b="1" strike="noStrike" spc="-1" dirty="0">
                <a:solidFill>
                  <a:srgbClr val="F99527"/>
                </a:solidFill>
                <a:latin typeface="+mj-lt"/>
                <a:ea typeface="DejaVu Sans"/>
              </a:rPr>
              <a:t>527</a:t>
            </a:r>
            <a:r>
              <a:rPr lang="it-IT" sz="180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ets di cui: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44,4% aps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30,7</a:t>
            </a:r>
            <a:r>
              <a:rPr lang="it-IT" sz="180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% odv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10,8% imprese sociali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4,7% altri ets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0,6% enti filantropici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1800" spc="-1" dirty="0">
                <a:latin typeface="+mj-lt"/>
                <a:ea typeface="DejaVu Sans"/>
              </a:rPr>
              <a:t>8</a:t>
            </a:r>
            <a:r>
              <a:rPr lang="it-IT" sz="1800" spc="-1" dirty="0">
                <a:solidFill>
                  <a:srgbClr val="000000"/>
                </a:solidFill>
                <a:latin typeface="+mj-lt"/>
                <a:ea typeface="DejaVu Sans"/>
              </a:rPr>
              <a:t>,7% onlus</a:t>
            </a:r>
          </a:p>
          <a:p>
            <a:pPr marL="571500" indent="-571500">
              <a:buClr>
                <a:srgbClr val="00B0F0"/>
              </a:buClr>
              <a:buBlip>
                <a:blip r:embed="rId9"/>
              </a:buBlip>
            </a:pPr>
            <a:r>
              <a:rPr lang="it-IT" sz="1800" b="1" spc="-1" dirty="0">
                <a:solidFill>
                  <a:srgbClr val="F99527"/>
                </a:solidFill>
                <a:latin typeface="+mj-lt"/>
              </a:rPr>
              <a:t>123.523</a:t>
            </a:r>
            <a:r>
              <a:rPr lang="it-IT" sz="1800" spc="-1" dirty="0">
                <a:solidFill>
                  <a:srgbClr val="000000"/>
                </a:solidFill>
                <a:latin typeface="+mj-lt"/>
              </a:rPr>
              <a:t> abitanti</a:t>
            </a:r>
          </a:p>
          <a:p>
            <a:pPr marL="571500" indent="-571500">
              <a:buClr>
                <a:srgbClr val="00B0F0"/>
              </a:buClr>
              <a:buBlip>
                <a:blip r:embed="rId9"/>
              </a:buBlip>
            </a:pPr>
            <a:r>
              <a:rPr lang="it-IT" sz="1800" b="1" spc="-1" dirty="0">
                <a:solidFill>
                  <a:srgbClr val="F99527"/>
                </a:solidFill>
                <a:latin typeface="+mj-lt"/>
              </a:rPr>
              <a:t>42,66</a:t>
            </a:r>
            <a:r>
              <a:rPr lang="it-IT" sz="1800" spc="-1" dirty="0">
                <a:solidFill>
                  <a:srgbClr val="000000"/>
                </a:solidFill>
                <a:latin typeface="+mj-lt"/>
              </a:rPr>
              <a:t> ets ogni 10.000 abitanti (provincia SI: 32,81)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53E236F-DEE1-7D4A-C641-D1520F0C44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19345"/>
              </p:ext>
            </p:extLst>
          </p:nvPr>
        </p:nvGraphicFramePr>
        <p:xfrm>
          <a:off x="287000" y="956300"/>
          <a:ext cx="4446365" cy="329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ustomShape 4">
            <a:extLst>
              <a:ext uri="{FF2B5EF4-FFF2-40B4-BE49-F238E27FC236}">
                <a16:creationId xmlns:a16="http://schemas.microsoft.com/office/drawing/2014/main" id="{A9242F90-C4D5-C2F0-7BAC-35DC25A43506}"/>
              </a:ext>
            </a:extLst>
          </p:cNvPr>
          <p:cNvSpPr/>
          <p:nvPr/>
        </p:nvSpPr>
        <p:spPr>
          <a:xfrm>
            <a:off x="4966628" y="1480127"/>
            <a:ext cx="3965244" cy="2860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571500" indent="-571500">
              <a:lnSpc>
                <a:spcPct val="100000"/>
              </a:lnSpc>
              <a:buBlip>
                <a:blip r:embed="rId9"/>
              </a:buBlip>
            </a:pPr>
            <a:r>
              <a:rPr lang="it-IT" sz="2000" b="1" spc="-1" dirty="0">
                <a:solidFill>
                  <a:srgbClr val="000000"/>
                </a:solidFill>
                <a:latin typeface="+mj-lt"/>
                <a:ea typeface="DejaVu Sans"/>
              </a:rPr>
              <a:t>Settori maggiormente ricorrenti*</a:t>
            </a:r>
            <a:r>
              <a:rPr lang="it-IT" sz="200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: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2000" b="1" spc="-1" dirty="0">
                <a:solidFill>
                  <a:srgbClr val="F99527"/>
                </a:solidFill>
                <a:latin typeface="+mj-lt"/>
                <a:ea typeface="DejaVu Sans"/>
              </a:rPr>
              <a:t>27%</a:t>
            </a:r>
            <a:r>
              <a:rPr lang="it-IT" sz="2000" spc="-1" dirty="0">
                <a:solidFill>
                  <a:srgbClr val="000000"/>
                </a:solidFill>
                <a:latin typeface="+mj-lt"/>
                <a:ea typeface="DejaVu Sans"/>
              </a:rPr>
              <a:t> Cultura, sport e ricreazione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2000" b="1" strike="noStrike" spc="-1" dirty="0">
                <a:solidFill>
                  <a:srgbClr val="F99527"/>
                </a:solidFill>
                <a:latin typeface="+mj-lt"/>
                <a:ea typeface="DejaVu Sans"/>
              </a:rPr>
              <a:t>27%</a:t>
            </a:r>
            <a:r>
              <a:rPr lang="it-IT" sz="200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Assistenza sociale e protezione civile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z="2000" b="1" spc="-1" dirty="0">
                <a:solidFill>
                  <a:srgbClr val="F99527"/>
                </a:solidFill>
                <a:latin typeface="+mj-lt"/>
                <a:ea typeface="DejaVu Sans"/>
              </a:rPr>
              <a:t>19%</a:t>
            </a:r>
            <a:r>
              <a:rPr lang="it-IT" sz="2000" spc="-1" dirty="0">
                <a:solidFill>
                  <a:srgbClr val="000000"/>
                </a:solidFill>
                <a:latin typeface="+mj-lt"/>
                <a:ea typeface="DejaVu Sans"/>
              </a:rPr>
              <a:t> Sanità</a:t>
            </a:r>
          </a:p>
          <a:p>
            <a:pPr marL="457200" lvl="1">
              <a:buClr>
                <a:srgbClr val="00B0F0"/>
              </a:buClr>
            </a:pPr>
            <a:r>
              <a:rPr lang="it-IT" sz="2000" spc="-1" dirty="0">
                <a:latin typeface="+mj-lt"/>
                <a:ea typeface="DejaVu Sans"/>
              </a:rPr>
              <a:t>*</a:t>
            </a:r>
            <a:r>
              <a:rPr lang="it-IT" sz="1200" b="1" spc="-1" dirty="0">
                <a:latin typeface="+mj-lt"/>
                <a:ea typeface="DejaVu Sans"/>
              </a:rPr>
              <a:t>dato rilevato su 380 </a:t>
            </a:r>
            <a:r>
              <a:rPr lang="it-IT" sz="1200" b="1" spc="-1" dirty="0" err="1">
                <a:latin typeface="+mj-lt"/>
                <a:ea typeface="DejaVu Sans"/>
              </a:rPr>
              <a:t>ets</a:t>
            </a:r>
            <a:r>
              <a:rPr lang="it-IT" sz="1200" b="1" spc="-1" dirty="0">
                <a:latin typeface="+mj-lt"/>
                <a:ea typeface="DejaVu Sans"/>
              </a:rPr>
              <a:t> sul totale di 527</a:t>
            </a:r>
          </a:p>
          <a:p>
            <a:pPr marL="1028700" lvl="1" indent="-5715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endParaRPr lang="it-IT" sz="2000" spc="-1" dirty="0">
              <a:solidFill>
                <a:srgbClr val="000000"/>
              </a:solidFill>
              <a:latin typeface="+mj-lt"/>
              <a:ea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CFDA741-60AB-CDAA-A5E4-1C81AB64D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587203"/>
              </p:ext>
            </p:extLst>
          </p:nvPr>
        </p:nvGraphicFramePr>
        <p:xfrm>
          <a:off x="386829" y="897701"/>
          <a:ext cx="39162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5073D23-F51F-5E63-E86C-BBF25281D5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842575"/>
              </p:ext>
            </p:extLst>
          </p:nvPr>
        </p:nvGraphicFramePr>
        <p:xfrm>
          <a:off x="4711342" y="897701"/>
          <a:ext cx="39920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9AF593-440D-A37C-B027-150FE427DFC1}"/>
              </a:ext>
            </a:extLst>
          </p:cNvPr>
          <p:cNvSpPr txBox="1"/>
          <p:nvPr/>
        </p:nvSpPr>
        <p:spPr>
          <a:xfrm>
            <a:off x="386829" y="3777339"/>
            <a:ext cx="39915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0000"/>
              </a:lnSpc>
              <a:buBlip>
                <a:blip r:embed="rId10"/>
              </a:buBlip>
            </a:pPr>
            <a:r>
              <a:rPr lang="it-IT" b="1" spc="-1" dirty="0">
                <a:solidFill>
                  <a:srgbClr val="000000"/>
                </a:solidFill>
                <a:latin typeface="+mj-lt"/>
                <a:ea typeface="DejaVu Sans"/>
              </a:rPr>
              <a:t>Principale modalità di finanziamento*</a:t>
            </a:r>
            <a:r>
              <a:rPr lang="it-IT" strike="noStrike" spc="-1" dirty="0">
                <a:solidFill>
                  <a:srgbClr val="000000"/>
                </a:solidFill>
                <a:latin typeface="+mj-lt"/>
                <a:ea typeface="DejaVu Sans"/>
              </a:rPr>
              <a:t>:</a:t>
            </a:r>
          </a:p>
          <a:p>
            <a:pPr marL="914400" lvl="1" indent="-4572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it-IT" b="1" spc="-1" dirty="0">
                <a:solidFill>
                  <a:srgbClr val="F99527"/>
                </a:solidFill>
                <a:latin typeface="+mj-lt"/>
                <a:ea typeface="DejaVu Sans"/>
              </a:rPr>
              <a:t>59%</a:t>
            </a:r>
            <a:r>
              <a:rPr lang="it-IT" spc="-1" dirty="0">
                <a:solidFill>
                  <a:srgbClr val="000000"/>
                </a:solidFill>
                <a:latin typeface="+mj-lt"/>
                <a:ea typeface="DejaVu Sans"/>
              </a:rPr>
              <a:t> autofinanziamento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BD07EF-3438-2774-FFB9-A6AF0109E5DD}"/>
              </a:ext>
            </a:extLst>
          </p:cNvPr>
          <p:cNvSpPr txBox="1"/>
          <p:nvPr/>
        </p:nvSpPr>
        <p:spPr>
          <a:xfrm>
            <a:off x="4711342" y="3782402"/>
            <a:ext cx="39915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0000"/>
              </a:lnSpc>
              <a:buBlip>
                <a:blip r:embed="rId10"/>
              </a:buBlip>
            </a:pPr>
            <a:r>
              <a:rPr lang="it-IT" b="1" spc="-1" dirty="0">
                <a:solidFill>
                  <a:srgbClr val="000000"/>
                </a:solidFill>
                <a:latin typeface="+mj-lt"/>
                <a:ea typeface="DejaVu Sans"/>
              </a:rPr>
              <a:t>Principale modalità di uso della sede associativa**</a:t>
            </a:r>
            <a:r>
              <a:rPr lang="it-IT" strike="noStrike" spc="-1" dirty="0">
                <a:solidFill>
                  <a:srgbClr val="000000"/>
                </a:solidFill>
                <a:latin typeface="+mj-lt"/>
                <a:ea typeface="DejaVu Sans"/>
              </a:rPr>
              <a:t>:</a:t>
            </a:r>
          </a:p>
          <a:p>
            <a:pPr marL="914400" lvl="1" indent="-457200">
              <a:buClr>
                <a:srgbClr val="00B0F0"/>
              </a:buClr>
              <a:buFont typeface="Times New Roman" panose="02020603050405020304" pitchFamily="18" charset="0"/>
              <a:buChar char="▬"/>
            </a:pPr>
            <a:r>
              <a:rPr lang="it-IT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it-IT" b="1" spc="-1" dirty="0">
                <a:solidFill>
                  <a:srgbClr val="F99527"/>
                </a:solidFill>
                <a:latin typeface="+mj-lt"/>
                <a:ea typeface="DejaVu Sans"/>
              </a:rPr>
              <a:t>50%</a:t>
            </a:r>
            <a:r>
              <a:rPr lang="it-IT" spc="-1" dirty="0">
                <a:solidFill>
                  <a:srgbClr val="000000"/>
                </a:solidFill>
                <a:latin typeface="+mj-lt"/>
                <a:ea typeface="DejaVu Sans"/>
              </a:rPr>
              <a:t> comodato d’uso gratuito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904E56-9E53-0855-80B8-3178AFC58440}"/>
              </a:ext>
            </a:extLst>
          </p:cNvPr>
          <p:cNvSpPr txBox="1"/>
          <p:nvPr/>
        </p:nvSpPr>
        <p:spPr>
          <a:xfrm>
            <a:off x="290009" y="4318385"/>
            <a:ext cx="418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* dato rilevato su 214 </a:t>
            </a:r>
            <a:r>
              <a:rPr lang="it-IT" sz="1200" dirty="0" err="1">
                <a:solidFill>
                  <a:schemeClr val="bg1"/>
                </a:solidFill>
              </a:rPr>
              <a:t>ets</a:t>
            </a:r>
            <a:r>
              <a:rPr lang="it-IT" sz="1200" dirty="0">
                <a:solidFill>
                  <a:schemeClr val="bg1"/>
                </a:solidFill>
              </a:rPr>
              <a:t> sul totale di 527 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** dato rilevato su 223 </a:t>
            </a:r>
            <a:r>
              <a:rPr lang="it-IT" sz="1200" dirty="0" err="1">
                <a:solidFill>
                  <a:schemeClr val="bg1"/>
                </a:solidFill>
              </a:rPr>
              <a:t>ets</a:t>
            </a:r>
            <a:r>
              <a:rPr lang="it-IT" sz="1200" dirty="0">
                <a:solidFill>
                  <a:schemeClr val="bg1"/>
                </a:solidFill>
              </a:rPr>
              <a:t> sul totale di 527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2534425" y="756200"/>
            <a:ext cx="5510100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-IT" sz="2000" b="1" cap="all" spc="-1" dirty="0">
                <a:solidFill>
                  <a:srgbClr val="FFFFFF"/>
                </a:solidFill>
                <a:latin typeface="+mj-lt"/>
              </a:rPr>
              <a:t>Questioni di attualità per il terzo settore</a:t>
            </a:r>
          </a:p>
          <a:p>
            <a:endParaRPr lang="it-IT" sz="2000" b="1" cap="all" spc="-1" dirty="0">
              <a:solidFill>
                <a:srgbClr val="FFFFFF"/>
              </a:solidFill>
              <a:latin typeface="+mj-lt"/>
            </a:endParaRPr>
          </a:p>
          <a:p>
            <a:pPr marL="743670" indent="-742950">
              <a:lnSpc>
                <a:spcPct val="100000"/>
              </a:lnSpc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it-IT" sz="2000" b="1" spc="-1" dirty="0">
                <a:solidFill>
                  <a:srgbClr val="000000"/>
                </a:solidFill>
                <a:latin typeface="+mj-lt"/>
              </a:rPr>
              <a:t>Istituzionalizzazione e professionalizzazione</a:t>
            </a:r>
          </a:p>
          <a:p>
            <a:pPr marL="743670" indent="-742950">
              <a:lnSpc>
                <a:spcPct val="100000"/>
              </a:lnSpc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it-IT" sz="2000" b="1" spc="-1" dirty="0">
                <a:solidFill>
                  <a:srgbClr val="000000"/>
                </a:solidFill>
                <a:latin typeface="+mj-lt"/>
              </a:rPr>
              <a:t>Turnover volontari e ricambio generazionale</a:t>
            </a:r>
          </a:p>
          <a:p>
            <a:pPr marL="743670" indent="-742950">
              <a:lnSpc>
                <a:spcPct val="100000"/>
              </a:lnSpc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it-IT" sz="2000" b="1" spc="-1">
                <a:latin typeface="+mj-lt"/>
              </a:rPr>
              <a:t>Ruolo politico</a:t>
            </a:r>
            <a:r>
              <a:rPr lang="it-IT" sz="2000" b="1" spc="-1" dirty="0">
                <a:latin typeface="+mj-lt"/>
              </a:rPr>
              <a:t>/Identità</a:t>
            </a:r>
            <a:endParaRPr lang="it-IT" sz="2000" b="1" spc="-1" dirty="0">
              <a:solidFill>
                <a:srgbClr val="000000"/>
              </a:solidFill>
              <a:latin typeface="+mj-lt"/>
            </a:endParaRPr>
          </a:p>
          <a:p>
            <a:pPr marL="743670" indent="-742950">
              <a:lnSpc>
                <a:spcPct val="100000"/>
              </a:lnSpc>
              <a:buClr>
                <a:srgbClr val="00B0F0"/>
              </a:buClr>
              <a:buSzPct val="120000"/>
              <a:buFont typeface="+mj-lt"/>
              <a:buAutoNum type="arabicPeriod"/>
            </a:pPr>
            <a:r>
              <a:rPr lang="it-IT" sz="2000" b="1" spc="-1" dirty="0">
                <a:solidFill>
                  <a:srgbClr val="000000"/>
                </a:solidFill>
                <a:latin typeface="+mj-lt"/>
              </a:rPr>
              <a:t>Azione volontaria in forma non associata</a:t>
            </a:r>
            <a:endParaRPr lang="it-IT" sz="2000" b="1" strike="noStrike" spc="-1" dirty="0">
              <a:latin typeface="Arial"/>
            </a:endParaRPr>
          </a:p>
          <a:p>
            <a:endParaRPr lang="it-IT" sz="2000" b="1" cap="all" spc="-1" dirty="0">
              <a:solidFill>
                <a:srgbClr val="FFFFFF"/>
              </a:solidFill>
              <a:latin typeface="+mj-lt"/>
            </a:endParaRPr>
          </a:p>
          <a:p>
            <a:endParaRPr lang="it-IT" sz="2000" b="1" cap="all" spc="-1" dirty="0">
              <a:solidFill>
                <a:srgbClr val="FFFFFF"/>
              </a:solidFill>
              <a:latin typeface="+mj-lt"/>
            </a:endParaRPr>
          </a:p>
          <a:p>
            <a:endParaRPr lang="it-IT" sz="2000" b="1" cap="all" spc="-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975" y="1876125"/>
            <a:ext cx="2003250" cy="20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347</Words>
  <Application>Microsoft Office PowerPoint</Application>
  <PresentationFormat>Presentazione su schermo (16:9)</PresentationFormat>
  <Paragraphs>158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Calibri</vt:lpstr>
      <vt:lpstr>Lato</vt:lpstr>
      <vt:lpstr>Times New Roman</vt:lpstr>
      <vt:lpstr>Raleway</vt:lpstr>
      <vt:lpstr>Arial</vt:lpstr>
      <vt:lpstr>Swiss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Giuditta Giunti</dc:creator>
  <cp:lastModifiedBy>Riccardo  Andreini</cp:lastModifiedBy>
  <cp:revision>10</cp:revision>
  <dcterms:modified xsi:type="dcterms:W3CDTF">2025-04-02T10:38:20Z</dcterms:modified>
</cp:coreProperties>
</file>