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5" r:id="rId2"/>
    <p:sldId id="256" r:id="rId3"/>
    <p:sldId id="257" r:id="rId4"/>
    <p:sldId id="258" r:id="rId5"/>
    <p:sldId id="259" r:id="rId6"/>
    <p:sldId id="263" r:id="rId7"/>
    <p:sldId id="262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74" y="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22A63C7F-A368-D6E9-C9DC-3D507779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>
            <a:extLst>
              <a:ext uri="{FF2B5EF4-FFF2-40B4-BE49-F238E27FC236}">
                <a16:creationId xmlns:a16="http://schemas.microsoft.com/office/drawing/2014/main" id="{A4DE7ED3-36E4-5B73-2F9C-AE04C0B52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>
            <a:extLst>
              <a:ext uri="{FF2B5EF4-FFF2-40B4-BE49-F238E27FC236}">
                <a16:creationId xmlns:a16="http://schemas.microsoft.com/office/drawing/2014/main" id="{F28FC2CA-91A7-A046-DD81-CC6EF996A6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3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3be268a3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3be268a3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CDB6005D-8334-479E-6918-9CA597DCE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>
            <a:extLst>
              <a:ext uri="{FF2B5EF4-FFF2-40B4-BE49-F238E27FC236}">
                <a16:creationId xmlns:a16="http://schemas.microsoft.com/office/drawing/2014/main" id="{FF3B64FB-CC21-8E0F-67DC-BEE6B5E2F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>
            <a:extLst>
              <a:ext uri="{FF2B5EF4-FFF2-40B4-BE49-F238E27FC236}">
                <a16:creationId xmlns:a16="http://schemas.microsoft.com/office/drawing/2014/main" id="{9A56A3C2-492B-40A0-3D1E-8DBAA32914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4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3be268a35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3be268a35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unaparolaalgiorno.it/significato/voto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aparolaalgiorno.it/significato/dono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unaparolaalgiorno.it/significato/ambiguo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unaparolaalgiorno.it/significato/onere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4BCE312-637D-D399-FC1B-C87EA6D8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>
            <a:extLst>
              <a:ext uri="{FF2B5EF4-FFF2-40B4-BE49-F238E27FC236}">
                <a16:creationId xmlns:a16="http://schemas.microsoft.com/office/drawing/2014/main" id="{BF390ECD-0F1A-9DE0-1E15-C15528D54F4D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>
            <a:extLst>
              <a:ext uri="{FF2B5EF4-FFF2-40B4-BE49-F238E27FC236}">
                <a16:creationId xmlns:a16="http://schemas.microsoft.com/office/drawing/2014/main" id="{5E99E231-F193-87F1-76CB-BBC3AB3E770F}"/>
              </a:ext>
            </a:extLst>
          </p:cNvPr>
          <p:cNvSpPr txBox="1"/>
          <p:nvPr/>
        </p:nvSpPr>
        <p:spPr>
          <a:xfrm>
            <a:off x="2664800" y="1447225"/>
            <a:ext cx="55101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La Comunità nelle Case di Comunità. Programmare insieme un modello organizzativo condiviso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>
            <a:extLst>
              <a:ext uri="{FF2B5EF4-FFF2-40B4-BE49-F238E27FC236}">
                <a16:creationId xmlns:a16="http://schemas.microsoft.com/office/drawing/2014/main" id="{C985F931-DC01-2D1E-3E9F-E034424F6B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extLst>
              <a:ext uri="{FF2B5EF4-FFF2-40B4-BE49-F238E27FC236}">
                <a16:creationId xmlns:a16="http://schemas.microsoft.com/office/drawing/2014/main" id="{35B8A87D-E3DC-6A86-FDD0-7B8F20C398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extLst>
              <a:ext uri="{FF2B5EF4-FFF2-40B4-BE49-F238E27FC236}">
                <a16:creationId xmlns:a16="http://schemas.microsoft.com/office/drawing/2014/main" id="{45B880C9-F9BD-5F21-F797-9311C08B07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extLst>
              <a:ext uri="{FF2B5EF4-FFF2-40B4-BE49-F238E27FC236}">
                <a16:creationId xmlns:a16="http://schemas.microsoft.com/office/drawing/2014/main" id="{9586ED9D-6BCE-32C0-B431-C3AC5F34169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extLst>
              <a:ext uri="{FF2B5EF4-FFF2-40B4-BE49-F238E27FC236}">
                <a16:creationId xmlns:a16="http://schemas.microsoft.com/office/drawing/2014/main" id="{178EE2E1-0088-9F41-3EF9-34377F6EEC7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extLst>
              <a:ext uri="{FF2B5EF4-FFF2-40B4-BE49-F238E27FC236}">
                <a16:creationId xmlns:a16="http://schemas.microsoft.com/office/drawing/2014/main" id="{CAE16CAA-A377-E47B-6543-9FCE4E66C41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Lettura dei bisogni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676771" y="2252189"/>
            <a:ext cx="551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Luca</a:t>
            </a:r>
            <a:r>
              <a:rPr lang="it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Caterino – Federsanità ANCI Toscana</a:t>
            </a:r>
            <a:endParaRPr sz="2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041236" y="756200"/>
            <a:ext cx="701963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 cosa parliamo quando parliamo di Comunità?</a:t>
            </a: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2045854" y="1474729"/>
            <a:ext cx="6913419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Aft>
                <a:spcPts val="1200"/>
              </a:spcAft>
              <a:buNone/>
            </a:pP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"Comunità" deriva dal latino </a:t>
            </a:r>
            <a:r>
              <a:rPr lang="it-IT" b="0" i="1" u="none" strike="noStrike" dirty="0" err="1">
                <a:solidFill>
                  <a:schemeClr val="bg1"/>
                </a:solidFill>
                <a:effectLst/>
                <a:latin typeface="Raleway" pitchFamily="2" charset="0"/>
              </a:rPr>
              <a:t>cum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 e </a:t>
            </a:r>
            <a:r>
              <a:rPr lang="it-IT" b="0" i="1" u="none" strike="noStrike" dirty="0" err="1">
                <a:solidFill>
                  <a:schemeClr val="bg1"/>
                </a:solidFill>
                <a:effectLst/>
                <a:latin typeface="Raleway" pitchFamily="2" charset="0"/>
              </a:rPr>
              <a:t>munus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 e letteralmente significa "con il dono", indicando perciò una</a:t>
            </a:r>
            <a:r>
              <a:rPr lang="it-IT" b="1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 prestazione personale alla collettività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, che si risolve nella perdita della soggettività e nella repressione dell'individualità.</a:t>
            </a:r>
            <a:endParaRPr lang="it-IT" sz="180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it-IT" b="0" i="1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Comunità 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emerge quindi come rapporto di comunanza civile e socievole, legame di partecipazione e gruppo insieme. Emerge nel traguardo di un</a:t>
            </a:r>
            <a:r>
              <a:rPr lang="it-IT" b="0" i="0" u="none" strike="noStrike" dirty="0">
                <a:solidFill>
                  <a:srgbClr val="0277BD"/>
                </a:solidFill>
                <a:effectLst/>
                <a:latin typeface="Raleway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b="0" i="0" u="sng" strike="noStrike" dirty="0">
                <a:solidFill>
                  <a:schemeClr val="bg1"/>
                </a:solidFill>
                <a:effectLst/>
                <a:latin typeface="Raleway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onere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 condiviso, splendidamente</a:t>
            </a:r>
            <a:r>
              <a:rPr lang="it-IT" b="0" i="0" u="none" strike="noStrike" dirty="0">
                <a:solidFill>
                  <a:srgbClr val="0277BD"/>
                </a:solidFill>
                <a:effectLst/>
                <a:latin typeface="Raleway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b="0" i="0" u="sng" strike="noStrike" dirty="0">
                <a:solidFill>
                  <a:schemeClr val="bg1"/>
                </a:solidFill>
                <a:effectLst/>
                <a:latin typeface="Raleway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ambiguo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: perché il </a:t>
            </a:r>
            <a:r>
              <a:rPr lang="it-IT" b="0" i="1" u="none" strike="noStrike" dirty="0" err="1">
                <a:solidFill>
                  <a:schemeClr val="bg1"/>
                </a:solidFill>
                <a:effectLst/>
                <a:latin typeface="Raleway" pitchFamily="2" charset="0"/>
              </a:rPr>
              <a:t>munus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 è l’obbligo ma anche (e secondo alcuni è il significato più antico) il</a:t>
            </a:r>
            <a:r>
              <a:rPr lang="it-IT" b="0" i="0" u="none" strike="noStrike" dirty="0">
                <a:solidFill>
                  <a:srgbClr val="0277BD"/>
                </a:solidFill>
                <a:effectLst/>
                <a:latin typeface="Raleway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b="0" i="0" u="sng" strike="noStrike" dirty="0">
                <a:solidFill>
                  <a:schemeClr val="bg1"/>
                </a:solidFill>
                <a:effectLst/>
                <a:latin typeface="Raleway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dono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, il favore, l’offerta in</a:t>
            </a:r>
            <a:r>
              <a:rPr lang="it-IT" b="0" i="0" u="none" strike="noStrike" dirty="0">
                <a:solidFill>
                  <a:srgbClr val="0277BD"/>
                </a:solidFill>
                <a:effectLst/>
                <a:latin typeface="Raleway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b="0" i="0" u="sng" strike="noStrike" dirty="0">
                <a:solidFill>
                  <a:schemeClr val="bg1"/>
                </a:solidFill>
                <a:effectLst/>
                <a:latin typeface="Raleway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voto</a:t>
            </a:r>
            <a:endParaRPr lang="it-IT" sz="180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pPr rtl="0">
              <a:spcAft>
                <a:spcPts val="1200"/>
              </a:spcAft>
            </a:pP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Il tratto sociale caratteristico della comunità, in tutte le sue forme, è la comprensione del fatto che è "un modo di sentire comune e reciproco, associativo, che costituisce la volontà propria di una comunità". </a:t>
            </a:r>
          </a:p>
          <a:p>
            <a:pPr rtl="0">
              <a:spcAft>
                <a:spcPts val="1200"/>
              </a:spcAft>
            </a:pP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Comprensione, nel senso di consensus, indica comunità di sentire e volontà spontanea di collaborazione</a:t>
            </a:r>
            <a:endParaRPr lang="it-IT" sz="180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223584" y="1551775"/>
            <a:ext cx="2347525" cy="23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038325" y="756200"/>
            <a:ext cx="7412948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 questioni che vogliamo affrontare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ad angolo ripiegato 1">
            <a:extLst>
              <a:ext uri="{FF2B5EF4-FFF2-40B4-BE49-F238E27FC236}">
                <a16:creationId xmlns:a16="http://schemas.microsoft.com/office/drawing/2014/main" id="{001AD427-D99D-17F2-A7C2-687587A5A411}"/>
              </a:ext>
            </a:extLst>
          </p:cNvPr>
          <p:cNvSpPr/>
          <p:nvPr/>
        </p:nvSpPr>
        <p:spPr>
          <a:xfrm>
            <a:off x="581893" y="1741055"/>
            <a:ext cx="3717637" cy="276629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800" b="0" i="0" u="none" strike="noStrike" dirty="0">
                <a:solidFill>
                  <a:srgbClr val="233A44"/>
                </a:solidFill>
                <a:effectLst/>
                <a:latin typeface="Raleway" pitchFamily="2" charset="0"/>
              </a:rPr>
              <a:t>A quale bisogno risponde la presenza della </a:t>
            </a:r>
            <a:r>
              <a:rPr lang="it-IT" sz="1800" b="0" i="1" u="none" strike="noStrike" dirty="0">
                <a:solidFill>
                  <a:srgbClr val="233A44"/>
                </a:solidFill>
                <a:effectLst/>
                <a:latin typeface="Raleway" pitchFamily="2" charset="0"/>
              </a:rPr>
              <a:t>comunità </a:t>
            </a:r>
            <a:r>
              <a:rPr lang="it-IT" sz="1800" b="0" i="0" u="none" strike="noStrike" dirty="0">
                <a:solidFill>
                  <a:srgbClr val="233A44"/>
                </a:solidFill>
                <a:effectLst/>
                <a:latin typeface="Raleway" pitchFamily="2" charset="0"/>
              </a:rPr>
              <a:t>nella Casa di Comunità?</a:t>
            </a:r>
            <a:endParaRPr lang="it-IT" dirty="0">
              <a:effectLst/>
              <a:latin typeface="Raleway" pitchFamily="2" charset="0"/>
            </a:endParaRPr>
          </a:p>
          <a:p>
            <a:pPr rtl="0">
              <a:spcAft>
                <a:spcPts val="1200"/>
              </a:spcAft>
            </a:pPr>
            <a:r>
              <a:rPr lang="it-IT" sz="1800" b="0" i="0" u="none" strike="noStrike" dirty="0">
                <a:solidFill>
                  <a:srgbClr val="233A44"/>
                </a:solidFill>
                <a:effectLst/>
                <a:latin typeface="Raleway" pitchFamily="2" charset="0"/>
              </a:rPr>
              <a:t>Cosa manca alla Casa della Salute per diventare casa della comunità?</a:t>
            </a:r>
            <a:endParaRPr lang="it-IT" dirty="0">
              <a:effectLst/>
              <a:latin typeface="Raleway" pitchFamily="2" charset="0"/>
            </a:endParaRPr>
          </a:p>
        </p:txBody>
      </p:sp>
      <p:sp>
        <p:nvSpPr>
          <p:cNvPr id="3" name="Rettangolo ad angolo ripiegato 2">
            <a:extLst>
              <a:ext uri="{FF2B5EF4-FFF2-40B4-BE49-F238E27FC236}">
                <a16:creationId xmlns:a16="http://schemas.microsoft.com/office/drawing/2014/main" id="{6F39BA60-5C5A-E19B-BE6E-7521F5A0648D}"/>
              </a:ext>
            </a:extLst>
          </p:cNvPr>
          <p:cNvSpPr/>
          <p:nvPr/>
        </p:nvSpPr>
        <p:spPr>
          <a:xfrm>
            <a:off x="4913747" y="1752271"/>
            <a:ext cx="3717637" cy="2766290"/>
          </a:xfrm>
          <a:prstGeom prst="foldedCorner">
            <a:avLst/>
          </a:prstGeom>
          <a:solidFill>
            <a:schemeClr val="tx1">
              <a:lumMod val="20000"/>
              <a:lumOff val="80000"/>
              <a:alpha val="9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800" b="0" i="0" u="none" strike="noStrike" dirty="0">
                <a:solidFill>
                  <a:srgbClr val="233A44"/>
                </a:solidFill>
                <a:effectLst/>
                <a:latin typeface="Raleway" pitchFamily="2" charset="0"/>
              </a:rPr>
              <a:t>Quali servizi potrebbero essere pensati/organizzati (in aggiunta rispetto ad ora o meglio di ora) con la comunità e le espressioni della sussidiarietà orizzontale, con particolare riguardo agli ETS?</a:t>
            </a:r>
            <a:endParaRPr lang="it-IT" dirty="0"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386972" y="956300"/>
            <a:ext cx="380172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A quale </a:t>
            </a:r>
            <a:r>
              <a:rPr lang="it-IT" b="1" i="0" u="sng" dirty="0">
                <a:solidFill>
                  <a:schemeClr val="bg1"/>
                </a:solidFill>
                <a:effectLst/>
                <a:latin typeface="Raleway" pitchFamily="2" charset="0"/>
              </a:rPr>
              <a:t>bisogno </a:t>
            </a:r>
            <a:r>
              <a:rPr lang="it-IT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risponde la presenza della Comunità nella Casa di Comunità?</a:t>
            </a:r>
            <a:endParaRPr sz="2400" dirty="0">
              <a:solidFill>
                <a:schemeClr val="bg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0E6F42-AE5A-EAA6-F325-F3DA4717A02C}"/>
              </a:ext>
            </a:extLst>
          </p:cNvPr>
          <p:cNvSpPr txBox="1"/>
          <p:nvPr/>
        </p:nvSpPr>
        <p:spPr>
          <a:xfrm>
            <a:off x="5327978" y="1022244"/>
            <a:ext cx="386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sng" dirty="0">
                <a:solidFill>
                  <a:schemeClr val="bg1"/>
                </a:solidFill>
                <a:effectLst/>
                <a:latin typeface="Raleway" pitchFamily="2" charset="0"/>
              </a:rPr>
              <a:t>Chi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  <a:latin typeface="Raleway" pitchFamily="2" charset="0"/>
              </a:rPr>
              <a:t>sono i soggetti della Comunità che dobbiamo coinvolgere?</a:t>
            </a:r>
            <a:endParaRPr lang="it-IT" dirty="0">
              <a:solidFill>
                <a:schemeClr val="bg1"/>
              </a:solidFill>
              <a:latin typeface="Raleway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C0EE935-E9D0-191F-50AD-59516885C8DD}"/>
              </a:ext>
            </a:extLst>
          </p:cNvPr>
          <p:cNvCxnSpPr/>
          <p:nvPr/>
        </p:nvCxnSpPr>
        <p:spPr>
          <a:xfrm>
            <a:off x="4632036" y="1076036"/>
            <a:ext cx="0" cy="36345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ad angolo ripiegato 5">
            <a:extLst>
              <a:ext uri="{FF2B5EF4-FFF2-40B4-BE49-F238E27FC236}">
                <a16:creationId xmlns:a16="http://schemas.microsoft.com/office/drawing/2014/main" id="{DD984632-03C8-FA2C-EAC6-BA54CFE2257F}"/>
              </a:ext>
            </a:extLst>
          </p:cNvPr>
          <p:cNvSpPr/>
          <p:nvPr/>
        </p:nvSpPr>
        <p:spPr>
          <a:xfrm>
            <a:off x="113805" y="1484387"/>
            <a:ext cx="1258400" cy="96507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Primo bisogno: acquisire da Terzo settore dati essenziali rispetto ai bisogni di presa in carico di utenti.</a:t>
            </a:r>
          </a:p>
        </p:txBody>
      </p:sp>
      <p:sp>
        <p:nvSpPr>
          <p:cNvPr id="7" name="Rettangolo ad angolo ripiegato 6">
            <a:extLst>
              <a:ext uri="{FF2B5EF4-FFF2-40B4-BE49-F238E27FC236}">
                <a16:creationId xmlns:a16="http://schemas.microsoft.com/office/drawing/2014/main" id="{598432E0-DB2A-AD7A-4A9F-96782C24E446}"/>
              </a:ext>
            </a:extLst>
          </p:cNvPr>
          <p:cNvSpPr/>
          <p:nvPr/>
        </p:nvSpPr>
        <p:spPr>
          <a:xfrm>
            <a:off x="1489678" y="1652692"/>
            <a:ext cx="1397537" cy="169752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endParaRPr lang="it-IT" sz="700" dirty="0">
              <a:solidFill>
                <a:schemeClr val="bg2"/>
              </a:solidFill>
              <a:effectLst/>
              <a:latin typeface="Raleway" pitchFamily="2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it-IT" sz="900" dirty="0">
                <a:solidFill>
                  <a:schemeClr val="bg2"/>
                </a:solidFill>
                <a:effectLst/>
                <a:latin typeface="Raleway" pitchFamily="2" charset="0"/>
              </a:rPr>
              <a:t>Co-programmazione significa fare un percorso insieme </a:t>
            </a:r>
            <a:r>
              <a:rPr lang="it-IT" sz="900" dirty="0" err="1">
                <a:solidFill>
                  <a:schemeClr val="bg2"/>
                </a:solidFill>
                <a:effectLst/>
                <a:latin typeface="Raleway" pitchFamily="2" charset="0"/>
              </a:rPr>
              <a:t>ets</a:t>
            </a:r>
            <a:r>
              <a:rPr lang="it-IT" sz="900" dirty="0">
                <a:solidFill>
                  <a:schemeClr val="bg2"/>
                </a:solidFill>
                <a:effectLst/>
                <a:latin typeface="Raleway" pitchFamily="2" charset="0"/>
              </a:rPr>
              <a:t> e istituzioni. 1.cambiare paradigma rispetto a gestione risorse. 2. tema del monitoraggio: no autovalutazione ma valutazione da soggetto terzo</a:t>
            </a:r>
            <a:r>
              <a:rPr lang="it-IT" sz="700" dirty="0">
                <a:solidFill>
                  <a:schemeClr val="bg2"/>
                </a:solidFill>
                <a:effectLst/>
                <a:latin typeface="Raleway" pitchFamily="2" charset="0"/>
              </a:rPr>
              <a:t>.</a:t>
            </a:r>
          </a:p>
        </p:txBody>
      </p:sp>
      <p:sp>
        <p:nvSpPr>
          <p:cNvPr id="8" name="Rettangolo ad angolo ripiegato 7">
            <a:extLst>
              <a:ext uri="{FF2B5EF4-FFF2-40B4-BE49-F238E27FC236}">
                <a16:creationId xmlns:a16="http://schemas.microsoft.com/office/drawing/2014/main" id="{2F1BF3E6-9EE3-B72D-ADB6-CEB521CC0A76}"/>
              </a:ext>
            </a:extLst>
          </p:cNvPr>
          <p:cNvSpPr/>
          <p:nvPr/>
        </p:nvSpPr>
        <p:spPr>
          <a:xfrm>
            <a:off x="3004689" y="1495259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La verifica è fondamentale per capire se i bisogni della cittadinanza sono soddisfatti.</a:t>
            </a:r>
          </a:p>
        </p:txBody>
      </p:sp>
      <p:sp>
        <p:nvSpPr>
          <p:cNvPr id="9" name="Rettangolo ad angolo ripiegato 8">
            <a:extLst>
              <a:ext uri="{FF2B5EF4-FFF2-40B4-BE49-F238E27FC236}">
                <a16:creationId xmlns:a16="http://schemas.microsoft.com/office/drawing/2014/main" id="{F376607A-9751-1DB2-560F-2A41E94DDB71}"/>
              </a:ext>
            </a:extLst>
          </p:cNvPr>
          <p:cNvSpPr/>
          <p:nvPr/>
        </p:nvSpPr>
        <p:spPr>
          <a:xfrm>
            <a:off x="4844634" y="1738156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Organismi volontariato, cooperative sociali, e associazioni anche non iscritti al </a:t>
            </a:r>
            <a:r>
              <a:rPr lang="it-IT" sz="1000" dirty="0" err="1">
                <a:solidFill>
                  <a:schemeClr val="bg2"/>
                </a:solidFill>
                <a:effectLst/>
                <a:latin typeface="Raleway" pitchFamily="2" charset="0"/>
              </a:rPr>
              <a:t>runts</a:t>
            </a: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.</a:t>
            </a:r>
          </a:p>
        </p:txBody>
      </p:sp>
      <p:sp>
        <p:nvSpPr>
          <p:cNvPr id="12" name="Rettangolo ad angolo ripiegato 11">
            <a:extLst>
              <a:ext uri="{FF2B5EF4-FFF2-40B4-BE49-F238E27FC236}">
                <a16:creationId xmlns:a16="http://schemas.microsoft.com/office/drawing/2014/main" id="{AA082696-AB5A-5DDC-0011-9A4948B31CB6}"/>
              </a:ext>
            </a:extLst>
          </p:cNvPr>
          <p:cNvSpPr/>
          <p:nvPr/>
        </p:nvSpPr>
        <p:spPr>
          <a:xfrm>
            <a:off x="6228847" y="1731757"/>
            <a:ext cx="1459391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dirty="0">
                <a:solidFill>
                  <a:schemeClr val="bg2"/>
                </a:solidFill>
                <a:effectLst/>
                <a:latin typeface="Raleway" pitchFamily="2" charset="0"/>
              </a:rPr>
              <a:t>Comitati partecipazione</a:t>
            </a:r>
          </a:p>
        </p:txBody>
      </p:sp>
      <p:sp>
        <p:nvSpPr>
          <p:cNvPr id="2" name="Rettangolo ad angolo ripiegato 1">
            <a:extLst>
              <a:ext uri="{FF2B5EF4-FFF2-40B4-BE49-F238E27FC236}">
                <a16:creationId xmlns:a16="http://schemas.microsoft.com/office/drawing/2014/main" id="{95F96F25-2B58-892D-DD46-F4BA50D3BAED}"/>
              </a:ext>
            </a:extLst>
          </p:cNvPr>
          <p:cNvSpPr/>
          <p:nvPr/>
        </p:nvSpPr>
        <p:spPr>
          <a:xfrm>
            <a:off x="451881" y="3689935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endParaRPr lang="it-IT" sz="800" dirty="0">
              <a:solidFill>
                <a:schemeClr val="bg2"/>
              </a:solidFill>
              <a:effectLst/>
              <a:latin typeface="Raleway" pitchFamily="2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it-IT" sz="800" dirty="0">
                <a:solidFill>
                  <a:schemeClr val="bg2"/>
                </a:solidFill>
                <a:effectLst/>
                <a:latin typeface="Raleway" pitchFamily="2" charset="0"/>
              </a:rPr>
              <a:t>Associazioni propositive e che organizzano attività per attirare nella </a:t>
            </a:r>
            <a:r>
              <a:rPr lang="it-IT" sz="800" dirty="0" err="1">
                <a:solidFill>
                  <a:schemeClr val="bg2"/>
                </a:solidFill>
                <a:effectLst/>
                <a:latin typeface="Raleway" pitchFamily="2" charset="0"/>
              </a:rPr>
              <a:t>Cdc</a:t>
            </a:r>
            <a:r>
              <a:rPr lang="it-IT" sz="800" dirty="0">
                <a:solidFill>
                  <a:schemeClr val="bg2"/>
                </a:solidFill>
                <a:effectLst/>
                <a:latin typeface="Raleway" pitchFamily="2" charset="0"/>
              </a:rPr>
              <a:t> la comunità. Es. camminate, approfondimenti tematici ecc</a:t>
            </a:r>
            <a:r>
              <a:rPr lang="it-IT" sz="800" dirty="0">
                <a:solidFill>
                  <a:schemeClr val="bg2"/>
                </a:solidFill>
                <a:latin typeface="Raleway" pitchFamily="2" charset="0"/>
              </a:rPr>
              <a:t>.</a:t>
            </a:r>
            <a:endParaRPr lang="it-IT" sz="800" dirty="0">
              <a:solidFill>
                <a:schemeClr val="bg2"/>
              </a:solidFill>
              <a:effectLst/>
              <a:latin typeface="Raleway" pitchFamily="2" charset="0"/>
            </a:endParaRPr>
          </a:p>
        </p:txBody>
      </p:sp>
      <p:sp>
        <p:nvSpPr>
          <p:cNvPr id="4" name="Rettangolo ad angolo ripiegato 3">
            <a:extLst>
              <a:ext uri="{FF2B5EF4-FFF2-40B4-BE49-F238E27FC236}">
                <a16:creationId xmlns:a16="http://schemas.microsoft.com/office/drawing/2014/main" id="{4CC37868-62F8-9FA9-EB4C-E2E4430B403E}"/>
              </a:ext>
            </a:extLst>
          </p:cNvPr>
          <p:cNvSpPr/>
          <p:nvPr/>
        </p:nvSpPr>
        <p:spPr>
          <a:xfrm>
            <a:off x="307198" y="2810468"/>
            <a:ext cx="993181" cy="4932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Prevenzione ed  eventi</a:t>
            </a:r>
          </a:p>
        </p:txBody>
      </p:sp>
      <p:sp>
        <p:nvSpPr>
          <p:cNvPr id="11" name="Rettangolo ad angolo ripiegato 10">
            <a:extLst>
              <a:ext uri="{FF2B5EF4-FFF2-40B4-BE49-F238E27FC236}">
                <a16:creationId xmlns:a16="http://schemas.microsoft.com/office/drawing/2014/main" id="{72713872-F690-221C-95C9-D1C959F482B7}"/>
              </a:ext>
            </a:extLst>
          </p:cNvPr>
          <p:cNvSpPr/>
          <p:nvPr/>
        </p:nvSpPr>
        <p:spPr>
          <a:xfrm>
            <a:off x="1915740" y="3583284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Sviluppare una </a:t>
            </a:r>
            <a:r>
              <a:rPr lang="it-IT" sz="1000" dirty="0" err="1">
                <a:solidFill>
                  <a:schemeClr val="bg2"/>
                </a:solidFill>
                <a:effectLst/>
                <a:latin typeface="Raleway" pitchFamily="2" charset="0"/>
              </a:rPr>
              <a:t>coprogrammazione</a:t>
            </a: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 diffusa volta a raccogliere difficoltà e punti di forza dei territori.</a:t>
            </a:r>
          </a:p>
        </p:txBody>
      </p:sp>
      <p:sp>
        <p:nvSpPr>
          <p:cNvPr id="14" name="Rettangolo ad angolo ripiegato 13">
            <a:extLst>
              <a:ext uri="{FF2B5EF4-FFF2-40B4-BE49-F238E27FC236}">
                <a16:creationId xmlns:a16="http://schemas.microsoft.com/office/drawing/2014/main" id="{293EB896-640B-7859-FE61-C1C6ADB98D00}"/>
              </a:ext>
            </a:extLst>
          </p:cNvPr>
          <p:cNvSpPr/>
          <p:nvPr/>
        </p:nvSpPr>
        <p:spPr>
          <a:xfrm>
            <a:off x="3373916" y="2655502"/>
            <a:ext cx="1171610" cy="106040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800" dirty="0">
                <a:solidFill>
                  <a:schemeClr val="bg2"/>
                </a:solidFill>
                <a:effectLst/>
                <a:latin typeface="Raleway" pitchFamily="2" charset="0"/>
              </a:rPr>
              <a:t>Attività di mappatura dei bisogni molto rilevante. Dare informazioni adeguata alla </a:t>
            </a:r>
            <a:r>
              <a:rPr lang="it-IT" sz="800" dirty="0" err="1">
                <a:solidFill>
                  <a:schemeClr val="bg2"/>
                </a:solidFill>
                <a:effectLst/>
                <a:latin typeface="Raleway" pitchFamily="2" charset="0"/>
              </a:rPr>
              <a:t>poplazione</a:t>
            </a:r>
            <a:r>
              <a:rPr lang="it-IT" sz="800" dirty="0">
                <a:solidFill>
                  <a:schemeClr val="bg2"/>
                </a:solidFill>
                <a:effectLst/>
                <a:latin typeface="Raleway" pitchFamily="2" charset="0"/>
              </a:rPr>
              <a:t> su servizi e prestazioni. </a:t>
            </a:r>
          </a:p>
        </p:txBody>
      </p:sp>
      <p:sp>
        <p:nvSpPr>
          <p:cNvPr id="15" name="Rettangolo ad angolo ripiegato 14">
            <a:extLst>
              <a:ext uri="{FF2B5EF4-FFF2-40B4-BE49-F238E27FC236}">
                <a16:creationId xmlns:a16="http://schemas.microsoft.com/office/drawing/2014/main" id="{F707FC88-AB07-9D20-EC34-D55C5A0FDEDD}"/>
              </a:ext>
            </a:extLst>
          </p:cNvPr>
          <p:cNvSpPr/>
          <p:nvPr/>
        </p:nvSpPr>
        <p:spPr>
          <a:xfrm>
            <a:off x="3518080" y="3915580"/>
            <a:ext cx="889902" cy="60911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800" dirty="0">
                <a:solidFill>
                  <a:schemeClr val="bg2"/>
                </a:solidFill>
                <a:latin typeface="Raleway" pitchFamily="2" charset="0"/>
              </a:rPr>
              <a:t>Sapere quali servizi sono presenti nella </a:t>
            </a:r>
            <a:r>
              <a:rPr lang="it-IT" sz="800" dirty="0" err="1">
                <a:solidFill>
                  <a:schemeClr val="bg2"/>
                </a:solidFill>
                <a:latin typeface="Raleway" pitchFamily="2" charset="0"/>
              </a:rPr>
              <a:t>Cdc</a:t>
            </a:r>
            <a:endParaRPr lang="it-IT" sz="800" dirty="0">
              <a:solidFill>
                <a:schemeClr val="bg2"/>
              </a:solidFill>
              <a:effectLst/>
              <a:latin typeface="Raleway" pitchFamily="2" charset="0"/>
            </a:endParaRPr>
          </a:p>
        </p:txBody>
      </p:sp>
      <p:sp>
        <p:nvSpPr>
          <p:cNvPr id="18" name="Rettangolo ad angolo ripiegato 17">
            <a:extLst>
              <a:ext uri="{FF2B5EF4-FFF2-40B4-BE49-F238E27FC236}">
                <a16:creationId xmlns:a16="http://schemas.microsoft.com/office/drawing/2014/main" id="{A2F836AC-72E8-856C-FEA9-DA92802C83C9}"/>
              </a:ext>
            </a:extLst>
          </p:cNvPr>
          <p:cNvSpPr/>
          <p:nvPr/>
        </p:nvSpPr>
        <p:spPr>
          <a:xfrm>
            <a:off x="6440035" y="3067833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Sindaci</a:t>
            </a:r>
          </a:p>
        </p:txBody>
      </p:sp>
      <p:sp>
        <p:nvSpPr>
          <p:cNvPr id="19" name="Rettangolo ad angolo ripiegato 18">
            <a:extLst>
              <a:ext uri="{FF2B5EF4-FFF2-40B4-BE49-F238E27FC236}">
                <a16:creationId xmlns:a16="http://schemas.microsoft.com/office/drawing/2014/main" id="{BC4B7FF1-FEE6-37EA-D29B-58CBBCEE2A98}"/>
              </a:ext>
            </a:extLst>
          </p:cNvPr>
          <p:cNvSpPr/>
          <p:nvPr/>
        </p:nvSpPr>
        <p:spPr>
          <a:xfrm>
            <a:off x="4918274" y="3057072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Rete soggetti pubblici e privati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>
          <a:extLst>
            <a:ext uri="{FF2B5EF4-FFF2-40B4-BE49-F238E27FC236}">
              <a16:creationId xmlns:a16="http://schemas.microsoft.com/office/drawing/2014/main" id="{7EC0BD63-46CB-DBDC-F7C5-BF80D4CF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>
            <a:extLst>
              <a:ext uri="{FF2B5EF4-FFF2-40B4-BE49-F238E27FC236}">
                <a16:creationId xmlns:a16="http://schemas.microsoft.com/office/drawing/2014/main" id="{5C2FF7B1-28C2-47C6-2F1F-4F4A87BD33FB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4E95675E-3B20-9484-7ED2-33548435A4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>
            <a:extLst>
              <a:ext uri="{FF2B5EF4-FFF2-40B4-BE49-F238E27FC236}">
                <a16:creationId xmlns:a16="http://schemas.microsoft.com/office/drawing/2014/main" id="{0EB436B2-56E5-4D1A-4D07-883A6B6930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>
            <a:extLst>
              <a:ext uri="{FF2B5EF4-FFF2-40B4-BE49-F238E27FC236}">
                <a16:creationId xmlns:a16="http://schemas.microsoft.com/office/drawing/2014/main" id="{01549927-A897-E34D-B36A-C6137C82346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>
            <a:extLst>
              <a:ext uri="{FF2B5EF4-FFF2-40B4-BE49-F238E27FC236}">
                <a16:creationId xmlns:a16="http://schemas.microsoft.com/office/drawing/2014/main" id="{44237AA2-7143-2533-7E07-46B6ED6C4A1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>
            <a:extLst>
              <a:ext uri="{FF2B5EF4-FFF2-40B4-BE49-F238E27FC236}">
                <a16:creationId xmlns:a16="http://schemas.microsoft.com/office/drawing/2014/main" id="{5E5B56F4-05B7-60B3-B4C0-EEF10030A7E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F8C1AA04-8145-1C3C-29F2-BB9AC829265A}"/>
              </a:ext>
            </a:extLst>
          </p:cNvPr>
          <p:cNvSpPr txBox="1"/>
          <p:nvPr/>
        </p:nvSpPr>
        <p:spPr>
          <a:xfrm>
            <a:off x="386972" y="956300"/>
            <a:ext cx="380172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 quale </a:t>
            </a:r>
            <a:r>
              <a:rPr kumimoji="0" lang="it-IT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bisogno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risponde la presenza della Comunità nella Casa di Comunità?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3CA6C5-007E-5AF8-CA2E-0060B40D87BB}"/>
              </a:ext>
            </a:extLst>
          </p:cNvPr>
          <p:cNvSpPr txBox="1"/>
          <p:nvPr/>
        </p:nvSpPr>
        <p:spPr>
          <a:xfrm>
            <a:off x="5327978" y="1022244"/>
            <a:ext cx="386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Chi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sono i soggetti della Comunità che dobbiamo coinvolgere?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3EFAD40-BC34-6896-85F0-CBA06FBC2B68}"/>
              </a:ext>
            </a:extLst>
          </p:cNvPr>
          <p:cNvCxnSpPr/>
          <p:nvPr/>
        </p:nvCxnSpPr>
        <p:spPr>
          <a:xfrm>
            <a:off x="4632036" y="1076036"/>
            <a:ext cx="0" cy="36345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ad angolo ripiegato 5">
            <a:extLst>
              <a:ext uri="{FF2B5EF4-FFF2-40B4-BE49-F238E27FC236}">
                <a16:creationId xmlns:a16="http://schemas.microsoft.com/office/drawing/2014/main" id="{562EA0A1-5489-B713-3A5F-B68DC7974718}"/>
              </a:ext>
            </a:extLst>
          </p:cNvPr>
          <p:cNvSpPr/>
          <p:nvPr/>
        </p:nvSpPr>
        <p:spPr>
          <a:xfrm>
            <a:off x="80671" y="1545464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Rilevare i bisogni è un’attività complicata poiché spesso le persone non riescono a mettere a fuoco i loro reali bisogni</a:t>
            </a:r>
          </a:p>
        </p:txBody>
      </p:sp>
      <p:sp>
        <p:nvSpPr>
          <p:cNvPr id="7" name="Rettangolo ad angolo ripiegato 6">
            <a:extLst>
              <a:ext uri="{FF2B5EF4-FFF2-40B4-BE49-F238E27FC236}">
                <a16:creationId xmlns:a16="http://schemas.microsoft.com/office/drawing/2014/main" id="{9C67731D-AB88-042E-3CC8-6EF121A84612}"/>
              </a:ext>
            </a:extLst>
          </p:cNvPr>
          <p:cNvSpPr/>
          <p:nvPr/>
        </p:nvSpPr>
        <p:spPr>
          <a:xfrm>
            <a:off x="1347135" y="1699568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Non rendere le attività di </a:t>
            </a: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coprogrammazione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 «ingessate». Necessità di renderle più attrattive</a:t>
            </a:r>
          </a:p>
        </p:txBody>
      </p:sp>
      <p:sp>
        <p:nvSpPr>
          <p:cNvPr id="8" name="Rettangolo ad angolo ripiegato 7">
            <a:extLst>
              <a:ext uri="{FF2B5EF4-FFF2-40B4-BE49-F238E27FC236}">
                <a16:creationId xmlns:a16="http://schemas.microsoft.com/office/drawing/2014/main" id="{6892C243-AAB1-01DA-EA89-25838B92381E}"/>
              </a:ext>
            </a:extLst>
          </p:cNvPr>
          <p:cNvSpPr/>
          <p:nvPr/>
        </p:nvSpPr>
        <p:spPr>
          <a:xfrm>
            <a:off x="2490071" y="1722399"/>
            <a:ext cx="1005484" cy="65587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Terzo settore rappresentativo della comunità?</a:t>
            </a:r>
          </a:p>
        </p:txBody>
      </p:sp>
      <p:sp>
        <p:nvSpPr>
          <p:cNvPr id="9" name="Rettangolo ad angolo ripiegato 8">
            <a:extLst>
              <a:ext uri="{FF2B5EF4-FFF2-40B4-BE49-F238E27FC236}">
                <a16:creationId xmlns:a16="http://schemas.microsoft.com/office/drawing/2014/main" id="{BCAF5029-2FDA-B858-6031-92E46A720435}"/>
              </a:ext>
            </a:extLst>
          </p:cNvPr>
          <p:cNvSpPr/>
          <p:nvPr/>
        </p:nvSpPr>
        <p:spPr>
          <a:xfrm>
            <a:off x="4844634" y="1738156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Sindaci</a:t>
            </a:r>
          </a:p>
        </p:txBody>
      </p:sp>
      <p:sp>
        <p:nvSpPr>
          <p:cNvPr id="12" name="Rettangolo ad angolo ripiegato 11">
            <a:extLst>
              <a:ext uri="{FF2B5EF4-FFF2-40B4-BE49-F238E27FC236}">
                <a16:creationId xmlns:a16="http://schemas.microsoft.com/office/drawing/2014/main" id="{8E85453E-7562-09A8-8011-DE582A387143}"/>
              </a:ext>
            </a:extLst>
          </p:cNvPr>
          <p:cNvSpPr/>
          <p:nvPr/>
        </p:nvSpPr>
        <p:spPr>
          <a:xfrm>
            <a:off x="6228847" y="1731757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Rete soggetti pubblici e privati</a:t>
            </a:r>
          </a:p>
        </p:txBody>
      </p:sp>
      <p:sp>
        <p:nvSpPr>
          <p:cNvPr id="2" name="Rettangolo ad angolo ripiegato 1">
            <a:extLst>
              <a:ext uri="{FF2B5EF4-FFF2-40B4-BE49-F238E27FC236}">
                <a16:creationId xmlns:a16="http://schemas.microsoft.com/office/drawing/2014/main" id="{3BFB7A4E-3CD6-5BD3-AD83-8BE2A0D907CD}"/>
              </a:ext>
            </a:extLst>
          </p:cNvPr>
          <p:cNvSpPr/>
          <p:nvPr/>
        </p:nvSpPr>
        <p:spPr>
          <a:xfrm>
            <a:off x="80670" y="2664832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800" dirty="0">
                <a:solidFill>
                  <a:schemeClr val="bg2"/>
                </a:solidFill>
                <a:effectLst/>
                <a:latin typeface="Raleway" pitchFamily="2" charset="0"/>
              </a:rPr>
              <a:t>La frammentazione del sistema è indubbiamente un problema. Esiste la necessità di maggior conoscenza dei servizi</a:t>
            </a:r>
          </a:p>
        </p:txBody>
      </p:sp>
      <p:sp>
        <p:nvSpPr>
          <p:cNvPr id="4" name="Rettangolo ad angolo ripiegato 3">
            <a:extLst>
              <a:ext uri="{FF2B5EF4-FFF2-40B4-BE49-F238E27FC236}">
                <a16:creationId xmlns:a16="http://schemas.microsoft.com/office/drawing/2014/main" id="{12CEDA5B-F551-7A9C-0702-BED52494A078}"/>
              </a:ext>
            </a:extLst>
          </p:cNvPr>
          <p:cNvSpPr/>
          <p:nvPr/>
        </p:nvSpPr>
        <p:spPr>
          <a:xfrm>
            <a:off x="1393082" y="2832043"/>
            <a:ext cx="1096989" cy="89319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Presenza di advocacy all’interno </a:t>
            </a: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dell</a:t>
            </a:r>
            <a:r>
              <a:rPr lang="it-IT" sz="900" dirty="0">
                <a:solidFill>
                  <a:schemeClr val="bg2"/>
                </a:solidFill>
                <a:latin typeface="Raleway" pitchFamily="2" charset="0"/>
              </a:rPr>
              <a:t>a </a:t>
            </a:r>
            <a:r>
              <a:rPr lang="it-IT" sz="900" dirty="0" err="1">
                <a:solidFill>
                  <a:schemeClr val="bg2"/>
                </a:solidFill>
                <a:latin typeface="Raleway" pitchFamily="2" charset="0"/>
              </a:rPr>
              <a:t>Cdc</a:t>
            </a:r>
            <a:r>
              <a:rPr lang="it-IT" sz="900" dirty="0">
                <a:solidFill>
                  <a:schemeClr val="bg2"/>
                </a:solidFill>
                <a:latin typeface="Raleway" pitchFamily="2" charset="0"/>
              </a:rPr>
              <a:t>. Chi può ricoprire questo ruolo?</a:t>
            </a: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Rettangolo ad angolo ripiegato 9">
            <a:extLst>
              <a:ext uri="{FF2B5EF4-FFF2-40B4-BE49-F238E27FC236}">
                <a16:creationId xmlns:a16="http://schemas.microsoft.com/office/drawing/2014/main" id="{84979381-CB28-355F-AA4F-A6552D169515}"/>
              </a:ext>
            </a:extLst>
          </p:cNvPr>
          <p:cNvSpPr/>
          <p:nvPr/>
        </p:nvSpPr>
        <p:spPr>
          <a:xfrm>
            <a:off x="2517508" y="2620186"/>
            <a:ext cx="1168452" cy="89319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Tema della partecipazione non troppo sentito né da comunità né da una parte politica.</a:t>
            </a:r>
          </a:p>
        </p:txBody>
      </p:sp>
      <p:sp>
        <p:nvSpPr>
          <p:cNvPr id="11" name="Rettangolo ad angolo ripiegato 10">
            <a:extLst>
              <a:ext uri="{FF2B5EF4-FFF2-40B4-BE49-F238E27FC236}">
                <a16:creationId xmlns:a16="http://schemas.microsoft.com/office/drawing/2014/main" id="{A2E10772-6ECF-7979-5164-F45AE231355A}"/>
              </a:ext>
            </a:extLst>
          </p:cNvPr>
          <p:cNvSpPr/>
          <p:nvPr/>
        </p:nvSpPr>
        <p:spPr>
          <a:xfrm>
            <a:off x="3510469" y="1614774"/>
            <a:ext cx="1111573" cy="78620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Cambiamenti della struttura e delle forme organizzative del terzo settore.</a:t>
            </a:r>
          </a:p>
        </p:txBody>
      </p:sp>
      <p:sp>
        <p:nvSpPr>
          <p:cNvPr id="14" name="Rettangolo ad angolo ripiegato 13">
            <a:extLst>
              <a:ext uri="{FF2B5EF4-FFF2-40B4-BE49-F238E27FC236}">
                <a16:creationId xmlns:a16="http://schemas.microsoft.com/office/drawing/2014/main" id="{6A82CFCA-8346-4074-883E-B180795EF546}"/>
              </a:ext>
            </a:extLst>
          </p:cNvPr>
          <p:cNvSpPr/>
          <p:nvPr/>
        </p:nvSpPr>
        <p:spPr>
          <a:xfrm>
            <a:off x="3745157" y="2664832"/>
            <a:ext cx="860282" cy="72719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Cdc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 per riaffermare accesso universalistico a servizi</a:t>
            </a:r>
          </a:p>
        </p:txBody>
      </p:sp>
      <p:sp>
        <p:nvSpPr>
          <p:cNvPr id="15" name="Rettangolo ad angolo ripiegato 14">
            <a:extLst>
              <a:ext uri="{FF2B5EF4-FFF2-40B4-BE49-F238E27FC236}">
                <a16:creationId xmlns:a16="http://schemas.microsoft.com/office/drawing/2014/main" id="{68E6656C-3BDC-8014-1551-6480B2A00685}"/>
              </a:ext>
            </a:extLst>
          </p:cNvPr>
          <p:cNvSpPr/>
          <p:nvPr/>
        </p:nvSpPr>
        <p:spPr>
          <a:xfrm>
            <a:off x="2915700" y="3679502"/>
            <a:ext cx="1297707" cy="106040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Cdc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 come luogo diffuso che delega sul territorio l’accesso ai servizi ai soggetti presenti nella </a:t>
            </a: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cdc</a:t>
            </a: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ttangolo ad angolo ripiegato 15">
            <a:extLst>
              <a:ext uri="{FF2B5EF4-FFF2-40B4-BE49-F238E27FC236}">
                <a16:creationId xmlns:a16="http://schemas.microsoft.com/office/drawing/2014/main" id="{63654E3D-9B80-CB42-91FD-FACED56779BF}"/>
              </a:ext>
            </a:extLst>
          </p:cNvPr>
          <p:cNvSpPr/>
          <p:nvPr/>
        </p:nvSpPr>
        <p:spPr>
          <a:xfrm>
            <a:off x="1442716" y="3824472"/>
            <a:ext cx="1168452" cy="850845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Ets come antenne sul territorio per favorire l’accesso ai servizi.</a:t>
            </a:r>
          </a:p>
        </p:txBody>
      </p:sp>
      <p:sp>
        <p:nvSpPr>
          <p:cNvPr id="17" name="Rettangolo ad angolo ripiegato 16">
            <a:extLst>
              <a:ext uri="{FF2B5EF4-FFF2-40B4-BE49-F238E27FC236}">
                <a16:creationId xmlns:a16="http://schemas.microsoft.com/office/drawing/2014/main" id="{87C90106-37DF-27EC-3F64-20A52D7FCB8C}"/>
              </a:ext>
            </a:extLst>
          </p:cNvPr>
          <p:cNvSpPr/>
          <p:nvPr/>
        </p:nvSpPr>
        <p:spPr>
          <a:xfrm>
            <a:off x="166403" y="3755043"/>
            <a:ext cx="1051871" cy="73375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  <a:sym typeface="Arial"/>
              </a:rPr>
              <a:t>Definire in maniera chiara cosa si intende per comunità.</a:t>
            </a:r>
          </a:p>
        </p:txBody>
      </p:sp>
      <p:sp>
        <p:nvSpPr>
          <p:cNvPr id="18" name="Rettangolo ad angolo ripiegato 17">
            <a:extLst>
              <a:ext uri="{FF2B5EF4-FFF2-40B4-BE49-F238E27FC236}">
                <a16:creationId xmlns:a16="http://schemas.microsoft.com/office/drawing/2014/main" id="{B5B6A5D4-F249-BF9C-52C7-4E5A2EA191AB}"/>
              </a:ext>
            </a:extLst>
          </p:cNvPr>
          <p:cNvSpPr/>
          <p:nvPr/>
        </p:nvSpPr>
        <p:spPr>
          <a:xfrm>
            <a:off x="4906551" y="3114147"/>
            <a:ext cx="1297707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Organismi volontariato, cooperative sociali, e associazioni anche non iscritti al </a:t>
            </a:r>
            <a:r>
              <a:rPr lang="it-IT" sz="1000" dirty="0" err="1">
                <a:solidFill>
                  <a:schemeClr val="bg2"/>
                </a:solidFill>
                <a:effectLst/>
                <a:latin typeface="Raleway" pitchFamily="2" charset="0"/>
              </a:rPr>
              <a:t>runts</a:t>
            </a:r>
            <a:r>
              <a:rPr lang="it-IT" sz="1000" dirty="0">
                <a:solidFill>
                  <a:schemeClr val="bg2"/>
                </a:solidFill>
                <a:effectLst/>
                <a:latin typeface="Raleway" pitchFamily="2" charset="0"/>
              </a:rPr>
              <a:t>.</a:t>
            </a:r>
          </a:p>
        </p:txBody>
      </p:sp>
      <p:sp>
        <p:nvSpPr>
          <p:cNvPr id="19" name="Rettangolo ad angolo ripiegato 18">
            <a:extLst>
              <a:ext uri="{FF2B5EF4-FFF2-40B4-BE49-F238E27FC236}">
                <a16:creationId xmlns:a16="http://schemas.microsoft.com/office/drawing/2014/main" id="{C89AABE6-949E-5950-95CA-79295A0C53B4}"/>
              </a:ext>
            </a:extLst>
          </p:cNvPr>
          <p:cNvSpPr/>
          <p:nvPr/>
        </p:nvSpPr>
        <p:spPr>
          <a:xfrm>
            <a:off x="6290764" y="3107748"/>
            <a:ext cx="1440155" cy="106040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Aft>
                <a:spcPts val="1200"/>
              </a:spcAft>
              <a:buNone/>
            </a:pPr>
            <a:r>
              <a:rPr lang="it-IT" dirty="0">
                <a:solidFill>
                  <a:schemeClr val="bg2"/>
                </a:solidFill>
                <a:effectLst/>
                <a:latin typeface="Raleway" pitchFamily="2" charset="0"/>
              </a:rPr>
              <a:t>Comitati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112493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2575798" y="1587575"/>
            <a:ext cx="5911050" cy="161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GRAZIE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31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caterino@federsanitatoscana.it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25" y="1587575"/>
            <a:ext cx="1721976" cy="17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Presentazione su schermo (16:9)</PresentationFormat>
  <Paragraphs>51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Lato</vt:lpstr>
      <vt:lpstr>Raleway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Luca Caterino</cp:lastModifiedBy>
  <cp:revision>3</cp:revision>
  <dcterms:modified xsi:type="dcterms:W3CDTF">2025-04-02T06:18:35Z</dcterms:modified>
</cp:coreProperties>
</file>