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64" r:id="rId10"/>
    <p:sldId id="275" r:id="rId11"/>
    <p:sldId id="265" r:id="rId12"/>
    <p:sldId id="268" r:id="rId13"/>
    <p:sldId id="269" r:id="rId14"/>
    <p:sldId id="276" r:id="rId15"/>
    <p:sldId id="262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204" y="2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3be268a35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3be268a35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F3B5FEB5-6F08-941E-D529-8B9516A21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3be268a35_1_91:notes">
            <a:extLst>
              <a:ext uri="{FF2B5EF4-FFF2-40B4-BE49-F238E27FC236}">
                <a16:creationId xmlns:a16="http://schemas.microsoft.com/office/drawing/2014/main" id="{620986FE-03FC-CD7D-26C0-2FC2BD9C5A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3be268a35_1_91:notes">
            <a:extLst>
              <a:ext uri="{FF2B5EF4-FFF2-40B4-BE49-F238E27FC236}">
                <a16:creationId xmlns:a16="http://schemas.microsoft.com/office/drawing/2014/main" id="{19F55656-0432-D7CA-90E3-47CAE76823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421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FB1D4356-40CB-2556-06DA-BCF31F2E3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3be268a35_1_91:notes">
            <a:extLst>
              <a:ext uri="{FF2B5EF4-FFF2-40B4-BE49-F238E27FC236}">
                <a16:creationId xmlns:a16="http://schemas.microsoft.com/office/drawing/2014/main" id="{B84F7102-31B2-6F33-C1D4-D068F8D7E9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3be268a35_1_91:notes">
            <a:extLst>
              <a:ext uri="{FF2B5EF4-FFF2-40B4-BE49-F238E27FC236}">
                <a16:creationId xmlns:a16="http://schemas.microsoft.com/office/drawing/2014/main" id="{9BD96688-7C27-1E64-CAED-D61D353C25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995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59880F4F-0016-E73C-89F1-1E74AFAB0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3be268a35_1_91:notes">
            <a:extLst>
              <a:ext uri="{FF2B5EF4-FFF2-40B4-BE49-F238E27FC236}">
                <a16:creationId xmlns:a16="http://schemas.microsoft.com/office/drawing/2014/main" id="{782C89C1-D2E9-F8B2-FDC9-393F2A5296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3be268a35_1_91:notes">
            <a:extLst>
              <a:ext uri="{FF2B5EF4-FFF2-40B4-BE49-F238E27FC236}">
                <a16:creationId xmlns:a16="http://schemas.microsoft.com/office/drawing/2014/main" id="{4F33C1E9-12B5-FFB9-BF3A-DF15600558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919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FCFFED60-4F7B-688C-81BF-967C422AB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3be268a35_1_91:notes">
            <a:extLst>
              <a:ext uri="{FF2B5EF4-FFF2-40B4-BE49-F238E27FC236}">
                <a16:creationId xmlns:a16="http://schemas.microsoft.com/office/drawing/2014/main" id="{6FC68E82-CA2A-D958-773C-E3D46611C8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3be268a35_1_91:notes">
            <a:extLst>
              <a:ext uri="{FF2B5EF4-FFF2-40B4-BE49-F238E27FC236}">
                <a16:creationId xmlns:a16="http://schemas.microsoft.com/office/drawing/2014/main" id="{7F0027F8-3AE6-A243-FEB5-D09C876105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146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FFBD2746-F7DF-2E26-91AA-54504E23C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3be268a35_1_91:notes">
            <a:extLst>
              <a:ext uri="{FF2B5EF4-FFF2-40B4-BE49-F238E27FC236}">
                <a16:creationId xmlns:a16="http://schemas.microsoft.com/office/drawing/2014/main" id="{80A7F668-DD19-6103-B32C-A9B1F3C999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3be268a35_1_91:notes">
            <a:extLst>
              <a:ext uri="{FF2B5EF4-FFF2-40B4-BE49-F238E27FC236}">
                <a16:creationId xmlns:a16="http://schemas.microsoft.com/office/drawing/2014/main" id="{DDC895E2-0375-0BE6-90FE-8A9BE3FA4F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137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3be268a35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3be268a35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3be268a35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3be268a35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3be268a35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3be268a35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3be268a35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3be268a35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3be268a35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3be268a35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64A2FFEF-86E6-AF9D-2E50-F8EEA42C5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3be268a35_1_91:notes">
            <a:extLst>
              <a:ext uri="{FF2B5EF4-FFF2-40B4-BE49-F238E27FC236}">
                <a16:creationId xmlns:a16="http://schemas.microsoft.com/office/drawing/2014/main" id="{0554BAEC-DA2E-CAA5-B7D5-9260C454E1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3be268a35_1_91:notes">
            <a:extLst>
              <a:ext uri="{FF2B5EF4-FFF2-40B4-BE49-F238E27FC236}">
                <a16:creationId xmlns:a16="http://schemas.microsoft.com/office/drawing/2014/main" id="{BDD7AF2D-8653-4DA3-4CC5-819B980934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66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70833BEB-436B-6F58-83EB-6644A47A6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3be268a35_1_91:notes">
            <a:extLst>
              <a:ext uri="{FF2B5EF4-FFF2-40B4-BE49-F238E27FC236}">
                <a16:creationId xmlns:a16="http://schemas.microsoft.com/office/drawing/2014/main" id="{36EDC54F-923C-8B9B-3EE8-1D042CECEB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3be268a35_1_91:notes">
            <a:extLst>
              <a:ext uri="{FF2B5EF4-FFF2-40B4-BE49-F238E27FC236}">
                <a16:creationId xmlns:a16="http://schemas.microsoft.com/office/drawing/2014/main" id="{C431865D-83FE-21F3-BB2A-3298230596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566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A003D688-CC64-B259-84D3-464AAC7B7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3be268a35_1_91:notes">
            <a:extLst>
              <a:ext uri="{FF2B5EF4-FFF2-40B4-BE49-F238E27FC236}">
                <a16:creationId xmlns:a16="http://schemas.microsoft.com/office/drawing/2014/main" id="{C3AF7BF4-A21B-59B5-F63F-E34EF53892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3be268a35_1_91:notes">
            <a:extLst>
              <a:ext uri="{FF2B5EF4-FFF2-40B4-BE49-F238E27FC236}">
                <a16:creationId xmlns:a16="http://schemas.microsoft.com/office/drawing/2014/main" id="{35E92B58-76CE-C13B-CC20-5FFEE5F0E9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013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FE98837D-9106-2AB6-09A4-4602F1BAA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3be268a35_1_91:notes">
            <a:extLst>
              <a:ext uri="{FF2B5EF4-FFF2-40B4-BE49-F238E27FC236}">
                <a16:creationId xmlns:a16="http://schemas.microsoft.com/office/drawing/2014/main" id="{60004D79-E814-1135-31FB-C18C0CBDFE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3be268a35_1_91:notes">
            <a:extLst>
              <a:ext uri="{FF2B5EF4-FFF2-40B4-BE49-F238E27FC236}">
                <a16:creationId xmlns:a16="http://schemas.microsoft.com/office/drawing/2014/main" id="{AB0FCFE8-C056-6436-AA84-66C33AAE36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44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jpe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20.emf"/><Relationship Id="rId4" Type="http://schemas.openxmlformats.org/officeDocument/2006/relationships/image" Target="../media/image2.png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664800" y="1447225"/>
            <a:ext cx="55101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L’analisi dei bisogni</a:t>
            </a:r>
            <a:endParaRPr sz="3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325" y="4082479"/>
            <a:ext cx="1157147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2226" y="4082478"/>
            <a:ext cx="934948" cy="57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0334" y="4082475"/>
            <a:ext cx="1157083" cy="5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6280" y="4082478"/>
            <a:ext cx="1157076" cy="57852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2686009" y="2109025"/>
            <a:ext cx="5510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Luca Caterino – Federsanità ANCI Toscana</a:t>
            </a:r>
            <a:endParaRPr sz="22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4750" y="1577600"/>
            <a:ext cx="2024975" cy="20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3">
          <a:extLst>
            <a:ext uri="{FF2B5EF4-FFF2-40B4-BE49-F238E27FC236}">
              <a16:creationId xmlns:a16="http://schemas.microsoft.com/office/drawing/2014/main" id="{C8AD7A01-7428-CB70-70C4-6D62CEE85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A1335F5E-B227-6ABC-6224-2E96F1BCC699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7">
            <a:extLst>
              <a:ext uri="{FF2B5EF4-FFF2-40B4-BE49-F238E27FC236}">
                <a16:creationId xmlns:a16="http://schemas.microsoft.com/office/drawing/2014/main" id="{9048590C-38A7-9ACF-D0BE-C46C30ABD032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>
            <a:extLst>
              <a:ext uri="{FF2B5EF4-FFF2-40B4-BE49-F238E27FC236}">
                <a16:creationId xmlns:a16="http://schemas.microsoft.com/office/drawing/2014/main" id="{7DC60DEC-5E42-7B42-5113-28901A76C70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>
            <a:extLst>
              <a:ext uri="{FF2B5EF4-FFF2-40B4-BE49-F238E27FC236}">
                <a16:creationId xmlns:a16="http://schemas.microsoft.com/office/drawing/2014/main" id="{96FCC019-5496-69B4-79F6-305542AC1A8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>
            <a:extLst>
              <a:ext uri="{FF2B5EF4-FFF2-40B4-BE49-F238E27FC236}">
                <a16:creationId xmlns:a16="http://schemas.microsoft.com/office/drawing/2014/main" id="{53EB28E9-2689-7BB2-6C1E-6BDC8DC92E9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>
            <a:extLst>
              <a:ext uri="{FF2B5EF4-FFF2-40B4-BE49-F238E27FC236}">
                <a16:creationId xmlns:a16="http://schemas.microsoft.com/office/drawing/2014/main" id="{F4B508BB-07A2-808B-BDB3-CFED97F305F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E7945E-2923-04C2-C2B2-7A91EC212F17}"/>
              </a:ext>
            </a:extLst>
          </p:cNvPr>
          <p:cNvSpPr txBox="1"/>
          <p:nvPr/>
        </p:nvSpPr>
        <p:spPr>
          <a:xfrm>
            <a:off x="2848147" y="215714"/>
            <a:ext cx="63495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FAE88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CAPITALE SOCIALE DI RAGAZZE E RAGAZZI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FFAE88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E93A44D-A455-C869-523C-A0CAC6D9688F}"/>
              </a:ext>
            </a:extLst>
          </p:cNvPr>
          <p:cNvSpPr txBox="1"/>
          <p:nvPr/>
        </p:nvSpPr>
        <p:spPr>
          <a:xfrm>
            <a:off x="535710" y="1943057"/>
            <a:ext cx="34821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accent1"/>
                </a:solidFill>
              </a:rPr>
              <a:t>La percentuale di ragazzi soddisfatti dei rapporti relazionali con i pari è il 43%, in linea con il dato medio regionale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3DAAFA1-26A3-CCF9-B029-63407F9DC0E8}"/>
              </a:ext>
            </a:extLst>
          </p:cNvPr>
          <p:cNvSpPr txBox="1"/>
          <p:nvPr/>
        </p:nvSpPr>
        <p:spPr>
          <a:xfrm>
            <a:off x="4403437" y="1966313"/>
            <a:ext cx="4475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accent1"/>
                </a:solidFill>
              </a:rPr>
              <a:t>Il 42% dei ragazzi 11-17enni ha partecipato ad almeno 5 attività ricreativo-culturali (teatro, cinema, musei, sport, altre attività culturali ,…), un valore in linea con la media regionale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862198-BFA3-669D-308E-35E3C4C00BA2}"/>
              </a:ext>
            </a:extLst>
          </p:cNvPr>
          <p:cNvSpPr txBox="1"/>
          <p:nvPr/>
        </p:nvSpPr>
        <p:spPr>
          <a:xfrm>
            <a:off x="402660" y="3891639"/>
            <a:ext cx="35282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accent1"/>
                </a:solidFill>
              </a:rPr>
              <a:t>La percentuale di ragazzi 11-17enni soddisfatti del rapporto con i propri genitori è del 49%, una quota in linea con quella media regionale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544574-BFA2-7A4E-CEDF-E815790C9AD7}"/>
              </a:ext>
            </a:extLst>
          </p:cNvPr>
          <p:cNvSpPr txBox="1"/>
          <p:nvPr/>
        </p:nvSpPr>
        <p:spPr>
          <a:xfrm>
            <a:off x="4572000" y="3816431"/>
            <a:ext cx="44002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accent1"/>
                </a:solidFill>
              </a:rPr>
              <a:t>Il 20% di ragazzi 11-17enni frequenta almeno un gruppo di condivisione o un’associazione, una quota zonale tra le più basse con un distacco di circa 2 punti % rispetto alla media regionale (22%)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670FD04-C091-BA63-F611-3398092F81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653" y="1018888"/>
            <a:ext cx="934148" cy="93414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FB38E85-7949-5A14-174E-1CC3EF306D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5878" y="973391"/>
            <a:ext cx="954107" cy="95410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D1EC5A3-B34D-36EE-5A70-2B3AE4F66A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7201" y="1012205"/>
            <a:ext cx="954108" cy="95410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1ECCEE9-80EE-F6DA-E96B-2117A0A11B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8972" y="2875639"/>
            <a:ext cx="1016000" cy="1016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B056C1F-E814-8796-ED12-4DFFE0375C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6890" y="2799801"/>
            <a:ext cx="1068109" cy="106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3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3">
          <a:extLst>
            <a:ext uri="{FF2B5EF4-FFF2-40B4-BE49-F238E27FC236}">
              <a16:creationId xmlns:a16="http://schemas.microsoft.com/office/drawing/2014/main" id="{645C8A05-7115-E23C-7253-AB37BE93E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AC12C36F-FF74-54F0-9CBF-DC5045653336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7">
            <a:extLst>
              <a:ext uri="{FF2B5EF4-FFF2-40B4-BE49-F238E27FC236}">
                <a16:creationId xmlns:a16="http://schemas.microsoft.com/office/drawing/2014/main" id="{9A15BF13-2AF0-EE3A-B4D1-6B926A76A093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6353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>
            <a:extLst>
              <a:ext uri="{FF2B5EF4-FFF2-40B4-BE49-F238E27FC236}">
                <a16:creationId xmlns:a16="http://schemas.microsoft.com/office/drawing/2014/main" id="{12973DD9-EC3A-0A90-0474-E1D2C18A044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>
            <a:extLst>
              <a:ext uri="{FF2B5EF4-FFF2-40B4-BE49-F238E27FC236}">
                <a16:creationId xmlns:a16="http://schemas.microsoft.com/office/drawing/2014/main" id="{6B03DB42-CE82-CDE0-8461-3E12B9488FB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>
            <a:extLst>
              <a:ext uri="{FF2B5EF4-FFF2-40B4-BE49-F238E27FC236}">
                <a16:creationId xmlns:a16="http://schemas.microsoft.com/office/drawing/2014/main" id="{7CC035A5-9D10-5CC2-63AF-E39E6B45E25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>
            <a:extLst>
              <a:ext uri="{FF2B5EF4-FFF2-40B4-BE49-F238E27FC236}">
                <a16:creationId xmlns:a16="http://schemas.microsoft.com/office/drawing/2014/main" id="{C6497F2B-B646-32BC-F8C0-EEEC8409919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5">
            <a:extLst>
              <a:ext uri="{FF2B5EF4-FFF2-40B4-BE49-F238E27FC236}">
                <a16:creationId xmlns:a16="http://schemas.microsoft.com/office/drawing/2014/main" id="{BA93E095-D9D7-4429-21A6-C9D1A65CB418}"/>
              </a:ext>
            </a:extLst>
          </p:cNvPr>
          <p:cNvSpPr txBox="1"/>
          <p:nvPr/>
        </p:nvSpPr>
        <p:spPr>
          <a:xfrm>
            <a:off x="1371058" y="578911"/>
            <a:ext cx="32366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à"/>
            </a:pPr>
            <a:r>
              <a:rPr lang="it-IT" sz="1600" b="1" dirty="0">
                <a:solidFill>
                  <a:schemeClr val="accent1"/>
                </a:solidFill>
              </a:rPr>
              <a:t>Consumo eccessivo di alcolici: ¾ dei ragazzi hanno consumato alcol nell’ultimo anno, 1/3 hanno avuto ubriacature e il 23% episodi di </a:t>
            </a:r>
            <a:r>
              <a:rPr lang="it-IT" sz="1600" b="1" dirty="0" err="1">
                <a:solidFill>
                  <a:schemeClr val="accent1"/>
                </a:solidFill>
              </a:rPr>
              <a:t>binge</a:t>
            </a:r>
            <a:r>
              <a:rPr lang="it-IT" sz="1600" b="1" dirty="0">
                <a:solidFill>
                  <a:schemeClr val="accent1"/>
                </a:solidFill>
              </a:rPr>
              <a:t> </a:t>
            </a:r>
            <a:r>
              <a:rPr lang="it-IT" sz="1600" b="1" dirty="0" err="1">
                <a:solidFill>
                  <a:schemeClr val="accent1"/>
                </a:solidFill>
              </a:rPr>
              <a:t>drinking</a:t>
            </a:r>
            <a:endParaRPr lang="it-IT" sz="1600" b="1" dirty="0">
              <a:solidFill>
                <a:schemeClr val="accent1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51FACC4-B33C-5CD2-74AB-A2376FF28A6A}"/>
              </a:ext>
            </a:extLst>
          </p:cNvPr>
          <p:cNvPicPr/>
          <p:nvPr/>
        </p:nvPicPr>
        <p:blipFill rotWithShape="1"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9673"/>
          <a:stretch/>
        </p:blipFill>
        <p:spPr bwMode="auto">
          <a:xfrm>
            <a:off x="4607687" y="386817"/>
            <a:ext cx="4464685" cy="110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A30F383-4430-5ABD-43FE-BA2A4C1D3C56}"/>
              </a:ext>
            </a:extLst>
          </p:cNvPr>
          <p:cNvPicPr/>
          <p:nvPr/>
        </p:nvPicPr>
        <p:blipFill rotWithShape="1"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2" b="50059"/>
          <a:stretch/>
        </p:blipFill>
        <p:spPr bwMode="auto">
          <a:xfrm>
            <a:off x="4607687" y="1491657"/>
            <a:ext cx="446468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B2F96647-260D-63EC-2207-2EF49AA5A879}"/>
              </a:ext>
            </a:extLst>
          </p:cNvPr>
          <p:cNvSpPr/>
          <p:nvPr/>
        </p:nvSpPr>
        <p:spPr>
          <a:xfrm>
            <a:off x="4436238" y="109818"/>
            <a:ext cx="47469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/>
              <a:t>ubriacature da alcol per genere e fascia di età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E004D61-571E-F82A-8E3B-67E0AA1E64CF}"/>
              </a:ext>
            </a:extLst>
          </p:cNvPr>
          <p:cNvPicPr/>
          <p:nvPr/>
        </p:nvPicPr>
        <p:blipFill rotWithShape="1"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53"/>
          <a:stretch/>
        </p:blipFill>
        <p:spPr bwMode="auto">
          <a:xfrm>
            <a:off x="77248" y="2593576"/>
            <a:ext cx="446468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B2ECFB6-0461-8457-6783-405FF2B14AE0}"/>
              </a:ext>
            </a:extLst>
          </p:cNvPr>
          <p:cNvPicPr/>
          <p:nvPr/>
        </p:nvPicPr>
        <p:blipFill rotWithShape="1"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1" b="54693"/>
          <a:stretch/>
        </p:blipFill>
        <p:spPr bwMode="auto">
          <a:xfrm>
            <a:off x="77248" y="3784201"/>
            <a:ext cx="446468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sellaDiTesto 13">
            <a:extLst>
              <a:ext uri="{FF2B5EF4-FFF2-40B4-BE49-F238E27FC236}">
                <a16:creationId xmlns:a16="http://schemas.microsoft.com/office/drawing/2014/main" id="{BA93E095-D9D7-4429-21A6-C9D1A65CB418}"/>
              </a:ext>
            </a:extLst>
          </p:cNvPr>
          <p:cNvSpPr txBox="1"/>
          <p:nvPr/>
        </p:nvSpPr>
        <p:spPr>
          <a:xfrm>
            <a:off x="4835992" y="2788939"/>
            <a:ext cx="41840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à"/>
            </a:pPr>
            <a:r>
              <a:rPr lang="it-IT" sz="1600" b="1" dirty="0">
                <a:solidFill>
                  <a:schemeClr val="accent1"/>
                </a:solidFill>
              </a:rPr>
              <a:t>Consumo di sostanze psicoattive: i consumi nella vita (41%), nel </a:t>
            </a:r>
            <a:br>
              <a:rPr lang="it-IT" sz="1600" b="1" dirty="0">
                <a:solidFill>
                  <a:schemeClr val="accent1"/>
                </a:solidFill>
              </a:rPr>
            </a:br>
            <a:r>
              <a:rPr lang="it-IT" sz="1600" b="1" dirty="0">
                <a:solidFill>
                  <a:schemeClr val="accent1"/>
                </a:solidFill>
              </a:rPr>
              <a:t>corso dell’ultimo anno (32%) e dell’ultimo mese (24%) sono decisamente più elevati dei </a:t>
            </a:r>
            <a:br>
              <a:rPr lang="it-IT" sz="1600" b="1" dirty="0">
                <a:solidFill>
                  <a:schemeClr val="accent1"/>
                </a:solidFill>
              </a:rPr>
            </a:br>
            <a:r>
              <a:rPr lang="it-IT" sz="1600" b="1" dirty="0">
                <a:solidFill>
                  <a:schemeClr val="accent1"/>
                </a:solidFill>
              </a:rPr>
              <a:t>riferimenti medi italiano e toscano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11C62FF-E10D-69BA-47C1-B9FDFECF0FA7}"/>
              </a:ext>
            </a:extLst>
          </p:cNvPr>
          <p:cNvSpPr/>
          <p:nvPr/>
        </p:nvSpPr>
        <p:spPr>
          <a:xfrm>
            <a:off x="80864" y="2154940"/>
            <a:ext cx="4426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/>
              <a:t>Consumo di sostanze psicoattive illegali per genere e fascia di età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99BB3CE-29B2-79D6-E8CC-3327F39B9A7C}"/>
              </a:ext>
            </a:extLst>
          </p:cNvPr>
          <p:cNvSpPr/>
          <p:nvPr/>
        </p:nvSpPr>
        <p:spPr>
          <a:xfrm>
            <a:off x="56608" y="4751447"/>
            <a:ext cx="598022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IFC-CNR, </a:t>
            </a:r>
            <a:r>
              <a:rPr lang="it-IT" sz="14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ESPAD®Italia</a:t>
            </a:r>
            <a:r>
              <a:rPr lang="it-IT" sz="1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 e 2022 - Comune di Livorno</a:t>
            </a:r>
          </a:p>
        </p:txBody>
      </p:sp>
    </p:spTree>
    <p:extLst>
      <p:ext uri="{BB962C8B-B14F-4D97-AF65-F5344CB8AC3E}">
        <p14:creationId xmlns:p14="http://schemas.microsoft.com/office/powerpoint/2010/main" val="147957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3">
          <a:extLst>
            <a:ext uri="{FF2B5EF4-FFF2-40B4-BE49-F238E27FC236}">
              <a16:creationId xmlns:a16="http://schemas.microsoft.com/office/drawing/2014/main" id="{4ACD10DB-482A-BFB3-93C6-821E1152F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2F18D68B-AFA9-D8A4-E464-453E44781E93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7">
            <a:extLst>
              <a:ext uri="{FF2B5EF4-FFF2-40B4-BE49-F238E27FC236}">
                <a16:creationId xmlns:a16="http://schemas.microsoft.com/office/drawing/2014/main" id="{133ECACA-55A7-1886-C626-7F48098BB370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>
            <a:extLst>
              <a:ext uri="{FF2B5EF4-FFF2-40B4-BE49-F238E27FC236}">
                <a16:creationId xmlns:a16="http://schemas.microsoft.com/office/drawing/2014/main" id="{DD8F8E38-7973-B025-FF90-EC40D4E323B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>
            <a:extLst>
              <a:ext uri="{FF2B5EF4-FFF2-40B4-BE49-F238E27FC236}">
                <a16:creationId xmlns:a16="http://schemas.microsoft.com/office/drawing/2014/main" id="{0990BBE4-4BD7-0768-E602-980AE9405F4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>
            <a:extLst>
              <a:ext uri="{FF2B5EF4-FFF2-40B4-BE49-F238E27FC236}">
                <a16:creationId xmlns:a16="http://schemas.microsoft.com/office/drawing/2014/main" id="{F5DE55DF-6EF7-1647-2129-E64865F07B5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>
            <a:extLst>
              <a:ext uri="{FF2B5EF4-FFF2-40B4-BE49-F238E27FC236}">
                <a16:creationId xmlns:a16="http://schemas.microsoft.com/office/drawing/2014/main" id="{89B8169B-E866-E8E8-EFDC-E17CC24399DA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0F6D6EC-86F4-FA72-75FD-FEE74A6FFF1E}"/>
              </a:ext>
            </a:extLst>
          </p:cNvPr>
          <p:cNvSpPr/>
          <p:nvPr/>
        </p:nvSpPr>
        <p:spPr>
          <a:xfrm>
            <a:off x="757512" y="756207"/>
            <a:ext cx="47469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/>
              <a:t>gioco d’azzardo per genere e fascia di età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4BF6B26-C81A-43A3-1347-CAD884BC414E}"/>
              </a:ext>
            </a:extLst>
          </p:cNvPr>
          <p:cNvPicPr/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25" y="1156400"/>
            <a:ext cx="4670029" cy="35548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FEFF4FF-90DA-CA5E-8C2C-B42121FF13CC}"/>
              </a:ext>
            </a:extLst>
          </p:cNvPr>
          <p:cNvSpPr/>
          <p:nvPr/>
        </p:nvSpPr>
        <p:spPr>
          <a:xfrm>
            <a:off x="729682" y="4694109"/>
            <a:ext cx="4692054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IFC-CNR, </a:t>
            </a:r>
            <a:r>
              <a:rPr lang="it-IT" sz="14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ESPAD®Italia</a:t>
            </a:r>
            <a:r>
              <a:rPr lang="it-IT" sz="1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 e 2022 - Comune di Livorno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93E095-D9D7-4429-21A6-C9D1A65CB418}"/>
              </a:ext>
            </a:extLst>
          </p:cNvPr>
          <p:cNvSpPr txBox="1"/>
          <p:nvPr/>
        </p:nvSpPr>
        <p:spPr>
          <a:xfrm>
            <a:off x="5902291" y="605158"/>
            <a:ext cx="29621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à"/>
            </a:pPr>
            <a:r>
              <a:rPr lang="it-IT" sz="1600" b="1" dirty="0">
                <a:solidFill>
                  <a:schemeClr val="accent1"/>
                </a:solidFill>
              </a:rPr>
              <a:t>Propensione al gioco d’azzardo: la distanza tra la propensione al gioco d’azzardo dei giovani livornesi (il 62% ha giocato nel corso della vita e il 54% nell’ultimo anno) rispetto a quella dei pari età toscani (rispettivamente 58 e 52%) e italiani (57 e 51%), unita all’incremento del fenomeno nel tempo, segnala un vero campanello di allarme.</a:t>
            </a:r>
          </a:p>
        </p:txBody>
      </p:sp>
    </p:spTree>
    <p:extLst>
      <p:ext uri="{BB962C8B-B14F-4D97-AF65-F5344CB8AC3E}">
        <p14:creationId xmlns:p14="http://schemas.microsoft.com/office/powerpoint/2010/main" val="126511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3">
          <a:extLst>
            <a:ext uri="{FF2B5EF4-FFF2-40B4-BE49-F238E27FC236}">
              <a16:creationId xmlns:a16="http://schemas.microsoft.com/office/drawing/2014/main" id="{2B42F67C-5807-B234-B18E-B7F146002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>
            <a:extLst>
              <a:ext uri="{FF2B5EF4-FFF2-40B4-BE49-F238E27FC236}">
                <a16:creationId xmlns:a16="http://schemas.microsoft.com/office/drawing/2014/main" id="{CA3B8F0F-24C6-3D12-EC97-2C32C7D2C6F5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>
            <a:extLst>
              <a:ext uri="{FF2B5EF4-FFF2-40B4-BE49-F238E27FC236}">
                <a16:creationId xmlns:a16="http://schemas.microsoft.com/office/drawing/2014/main" id="{1DF87FE0-E356-30AF-D370-24AD74DE994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>
            <a:extLst>
              <a:ext uri="{FF2B5EF4-FFF2-40B4-BE49-F238E27FC236}">
                <a16:creationId xmlns:a16="http://schemas.microsoft.com/office/drawing/2014/main" id="{22C11561-AED3-DEEA-A32B-D18B4C0ADB1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>
            <a:extLst>
              <a:ext uri="{FF2B5EF4-FFF2-40B4-BE49-F238E27FC236}">
                <a16:creationId xmlns:a16="http://schemas.microsoft.com/office/drawing/2014/main" id="{801037DC-E11C-7C11-7ED3-1C1BE243D79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>
            <a:extLst>
              <a:ext uri="{FF2B5EF4-FFF2-40B4-BE49-F238E27FC236}">
                <a16:creationId xmlns:a16="http://schemas.microsoft.com/office/drawing/2014/main" id="{8A4A4DB4-D4BF-5E2B-B0AD-C48771D1B59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26BDAC6-7501-AC82-CC1D-2501915EE56D}"/>
              </a:ext>
            </a:extLst>
          </p:cNvPr>
          <p:cNvSpPr/>
          <p:nvPr/>
        </p:nvSpPr>
        <p:spPr>
          <a:xfrm>
            <a:off x="2807854" y="288103"/>
            <a:ext cx="61033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/>
              <a:t>Studenti che dichiarano di aver avuto comportamenti violenti per tipo di comportamento, genere e fascia di età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CC80B72-8ACD-16E3-DE4F-1BCE6CC765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24"/>
          <a:stretch/>
        </p:blipFill>
        <p:spPr bwMode="auto">
          <a:xfrm>
            <a:off x="1280275" y="908821"/>
            <a:ext cx="3843718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5F1EB93-AD1B-0BB8-DEE7-CF2AC89C99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6" b="49926"/>
          <a:stretch/>
        </p:blipFill>
        <p:spPr bwMode="auto">
          <a:xfrm>
            <a:off x="1314451" y="2335117"/>
            <a:ext cx="3809542" cy="16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34F4988-4F2F-0599-AA4B-FDE7AAAEBB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60"/>
          <a:stretch/>
        </p:blipFill>
        <p:spPr bwMode="auto">
          <a:xfrm>
            <a:off x="5224485" y="872911"/>
            <a:ext cx="3816877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5">
            <a:extLst>
              <a:ext uri="{FF2B5EF4-FFF2-40B4-BE49-F238E27FC236}">
                <a16:creationId xmlns:a16="http://schemas.microsoft.com/office/drawing/2014/main" id="{BA93E095-D9D7-4429-21A6-C9D1A65CB418}"/>
              </a:ext>
            </a:extLst>
          </p:cNvPr>
          <p:cNvSpPr txBox="1"/>
          <p:nvPr/>
        </p:nvSpPr>
        <p:spPr>
          <a:xfrm>
            <a:off x="1050946" y="3991117"/>
            <a:ext cx="78990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à"/>
            </a:pPr>
            <a:r>
              <a:rPr lang="it-IT" sz="1400" b="1" dirty="0">
                <a:solidFill>
                  <a:schemeClr val="accent1"/>
                </a:solidFill>
              </a:rPr>
              <a:t>Comportamenti violenti: il 37% dei 15-19enni livornesi dichiara di aver partecipato a zuffe o risse, l’11% di aver preso parte a comportamenti violenti insieme ad amici o conoscenti, il 6% di aver fatto seriamente male a qualcuno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F1992F-18ED-007B-538B-6F399B1CEA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4" b="23383"/>
          <a:stretch/>
        </p:blipFill>
        <p:spPr bwMode="auto">
          <a:xfrm>
            <a:off x="5244033" y="2309529"/>
            <a:ext cx="377778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8FD81EA8-5F34-8903-5C6F-48C3EFDA6BDE}"/>
              </a:ext>
            </a:extLst>
          </p:cNvPr>
          <p:cNvSpPr/>
          <p:nvPr/>
        </p:nvSpPr>
        <p:spPr>
          <a:xfrm>
            <a:off x="27910" y="1935678"/>
            <a:ext cx="1092041" cy="938719"/>
          </a:xfrm>
          <a:prstGeom prst="rect">
            <a:avLst/>
          </a:prstGeom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t-IT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IFC-CNR, </a:t>
            </a:r>
            <a:r>
              <a:rPr lang="it-IT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ESPAD®Italia</a:t>
            </a:r>
            <a:r>
              <a:rPr lang="it-IT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 e 2022 - Comune di Livorno</a:t>
            </a:r>
          </a:p>
        </p:txBody>
      </p:sp>
    </p:spTree>
    <p:extLst>
      <p:ext uri="{BB962C8B-B14F-4D97-AF65-F5344CB8AC3E}">
        <p14:creationId xmlns:p14="http://schemas.microsoft.com/office/powerpoint/2010/main" val="324625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3">
          <a:extLst>
            <a:ext uri="{FF2B5EF4-FFF2-40B4-BE49-F238E27FC236}">
              <a16:creationId xmlns:a16="http://schemas.microsoft.com/office/drawing/2014/main" id="{23E2A51E-56D6-279A-02B0-BE32CCA76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14F4555B-AFD8-A8D9-9D19-95BD2CB1C4C4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7">
            <a:extLst>
              <a:ext uri="{FF2B5EF4-FFF2-40B4-BE49-F238E27FC236}">
                <a16:creationId xmlns:a16="http://schemas.microsoft.com/office/drawing/2014/main" id="{3736FA2A-64F5-42BA-2DD5-7FEC99FDE093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6099" y="-174783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>
            <a:extLst>
              <a:ext uri="{FF2B5EF4-FFF2-40B4-BE49-F238E27FC236}">
                <a16:creationId xmlns:a16="http://schemas.microsoft.com/office/drawing/2014/main" id="{57866FE8-E02D-5CA4-550C-E54421E702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>
            <a:extLst>
              <a:ext uri="{FF2B5EF4-FFF2-40B4-BE49-F238E27FC236}">
                <a16:creationId xmlns:a16="http://schemas.microsoft.com/office/drawing/2014/main" id="{11C855D8-FC99-19D9-4BEF-7D9A8846146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>
            <a:extLst>
              <a:ext uri="{FF2B5EF4-FFF2-40B4-BE49-F238E27FC236}">
                <a16:creationId xmlns:a16="http://schemas.microsoft.com/office/drawing/2014/main" id="{B417ABF6-CAAD-348E-162B-F601D30B808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>
            <a:extLst>
              <a:ext uri="{FF2B5EF4-FFF2-40B4-BE49-F238E27FC236}">
                <a16:creationId xmlns:a16="http://schemas.microsoft.com/office/drawing/2014/main" id="{8121CF7D-9D42-6AB0-1969-DF58F6A91DB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5B6E113-CE75-5D7F-D3D3-64A6CBCDE3DA}"/>
              </a:ext>
            </a:extLst>
          </p:cNvPr>
          <p:cNvSpPr txBox="1"/>
          <p:nvPr/>
        </p:nvSpPr>
        <p:spPr>
          <a:xfrm>
            <a:off x="4378957" y="451999"/>
            <a:ext cx="4608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Lato"/>
                <a:cs typeface="Lato"/>
                <a:sym typeface="Lato"/>
              </a:rPr>
              <a:t>IN SINTESI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E47FE0-4BD3-9B0A-FD75-4CCF9C0621F8}"/>
              </a:ext>
            </a:extLst>
          </p:cNvPr>
          <p:cNvSpPr txBox="1"/>
          <p:nvPr/>
        </p:nvSpPr>
        <p:spPr>
          <a:xfrm>
            <a:off x="2227366" y="1156400"/>
            <a:ext cx="688430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accent1"/>
                </a:solidFill>
              </a:rPr>
              <a:t>Tendenza alla diminuzione del numero di residenti (e dei minorenni), con invecchiamento della popolazione e tendenza alla «polverizzazione» delle strutture familiari</a:t>
            </a:r>
          </a:p>
          <a:p>
            <a:endParaRPr lang="it-IT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accent1"/>
                </a:solidFill>
              </a:rPr>
              <a:t>Buona condizione reddituale MEDIA delle famiglie, ma persistenza di sacche di povertà in particolari ambiti (p.e. casa)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accent1"/>
                </a:solidFill>
              </a:rPr>
              <a:t>Presenza adeguata di servizi educativi per l’infanzia / criticità sul fronte degli esiti della Scuola secondaria di II grado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accent1"/>
                </a:solidFill>
              </a:rPr>
              <a:t>Crescita del numero di minori e famiglie in carico al Servizio sociale professionale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accent1"/>
                </a:solidFill>
              </a:rPr>
              <a:t>Criticità sul fronte degli stili di vita di ragazze e ragazzi, con particolare riferimento ad abuso di alcol, sostanze psicotrope, scarsa attività fisica, gioco d’azzardo, violenza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3A5FFFE-4AE9-3577-9A7D-8808BF1EB7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6982" y="1556600"/>
            <a:ext cx="2518518" cy="2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22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2672780" y="1814267"/>
            <a:ext cx="5704602" cy="161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Grazie!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31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caterino@federsanitatoscana.it</a:t>
            </a:r>
            <a:endParaRPr sz="3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025" y="1587575"/>
            <a:ext cx="1721976" cy="172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4325" y="4082479"/>
            <a:ext cx="1157147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2226" y="4082478"/>
            <a:ext cx="934948" cy="57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10334" y="4082475"/>
            <a:ext cx="1157083" cy="5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86280" y="4082478"/>
            <a:ext cx="1157076" cy="578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2447027" y="625400"/>
            <a:ext cx="55101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Il Profilo di Salute</a:t>
            </a:r>
            <a:endParaRPr sz="3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12750" y="2079741"/>
            <a:ext cx="1424314" cy="119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7">
            <a:extLst>
              <a:ext uri="{FF2B5EF4-FFF2-40B4-BE49-F238E27FC236}">
                <a16:creationId xmlns:a16="http://schemas.microsoft.com/office/drawing/2014/main" id="{1E1EEF14-2999-7928-4C2B-D49F55C6DB14}"/>
              </a:ext>
            </a:extLst>
          </p:cNvPr>
          <p:cNvSpPr txBox="1"/>
          <p:nvPr/>
        </p:nvSpPr>
        <p:spPr>
          <a:xfrm>
            <a:off x="1186873" y="1232101"/>
            <a:ext cx="78832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chemeClr val="bg1"/>
                </a:solidFill>
              </a:rPr>
              <a:t>Il </a:t>
            </a:r>
            <a:r>
              <a:rPr lang="it-IT" sz="1400" b="1" dirty="0">
                <a:solidFill>
                  <a:schemeClr val="bg1"/>
                </a:solidFill>
              </a:rPr>
              <a:t>Profilo di Salute</a:t>
            </a:r>
            <a:r>
              <a:rPr lang="it-IT" sz="1400" dirty="0">
                <a:solidFill>
                  <a:schemeClr val="bg1"/>
                </a:solidFill>
              </a:rPr>
              <a:t> rappresenta uno strumento necessario per la programmazione dei Piani Integrati di Salute. </a:t>
            </a:r>
          </a:p>
          <a:p>
            <a:r>
              <a:rPr lang="it-IT" sz="1400" dirty="0">
                <a:solidFill>
                  <a:schemeClr val="bg1"/>
                </a:solidFill>
              </a:rPr>
              <a:t>Per facilitare la lettura dei bisogni di salute e di risposta dei servizi e la conseguente programmazione locale da parte delle Zone Distretto e Società della Salute, la </a:t>
            </a:r>
            <a:r>
              <a:rPr lang="it-IT" sz="1400" b="1" dirty="0">
                <a:solidFill>
                  <a:schemeClr val="bg1"/>
                </a:solidFill>
              </a:rPr>
              <a:t>Regione Toscana</a:t>
            </a:r>
            <a:r>
              <a:rPr lang="it-IT" sz="1400" dirty="0">
                <a:solidFill>
                  <a:schemeClr val="bg1"/>
                </a:solidFill>
              </a:rPr>
              <a:t>, in collaborazione con  l'</a:t>
            </a:r>
            <a:r>
              <a:rPr lang="it-IT" sz="1400" b="1" dirty="0">
                <a:solidFill>
                  <a:schemeClr val="bg1"/>
                </a:solidFill>
              </a:rPr>
              <a:t>Agenzia Regionale di Sanità</a:t>
            </a:r>
            <a:r>
              <a:rPr lang="it-IT" sz="1400" dirty="0">
                <a:solidFill>
                  <a:schemeClr val="bg1"/>
                </a:solidFill>
              </a:rPr>
              <a:t>, l'</a:t>
            </a:r>
            <a:r>
              <a:rPr lang="it-IT" sz="1400" b="1" dirty="0">
                <a:solidFill>
                  <a:schemeClr val="bg1"/>
                </a:solidFill>
              </a:rPr>
              <a:t>Osservatorio Sociale Regionale</a:t>
            </a:r>
            <a:r>
              <a:rPr lang="it-IT" sz="1400" dirty="0">
                <a:solidFill>
                  <a:schemeClr val="bg1"/>
                </a:solidFill>
              </a:rPr>
              <a:t>,  il </a:t>
            </a:r>
            <a:r>
              <a:rPr lang="it-IT" sz="1400" b="1" dirty="0">
                <a:solidFill>
                  <a:schemeClr val="bg1"/>
                </a:solidFill>
              </a:rPr>
              <a:t>Centro Regionale per l'infanzia e l'Adolescenza</a:t>
            </a:r>
            <a:r>
              <a:rPr lang="it-IT" sz="1400" dirty="0">
                <a:solidFill>
                  <a:schemeClr val="bg1"/>
                </a:solidFill>
              </a:rPr>
              <a:t> e il </a:t>
            </a:r>
            <a:r>
              <a:rPr lang="it-IT" sz="1400" b="1" dirty="0">
                <a:solidFill>
                  <a:schemeClr val="bg1"/>
                </a:solidFill>
              </a:rPr>
              <a:t>Laboratorio Management e Sanità della Scuola Sant'Anna di Pisa</a:t>
            </a:r>
            <a:r>
              <a:rPr lang="it-IT" sz="1400" dirty="0">
                <a:solidFill>
                  <a:schemeClr val="bg1"/>
                </a:solidFill>
              </a:rPr>
              <a:t>, mette a disposizione alcune schede sintetiche e indicatori utili alla costruzione o aggiornamento dei Profili di Salute.</a:t>
            </a:r>
          </a:p>
          <a:p>
            <a:endParaRPr lang="it-IT" sz="1400" dirty="0">
              <a:solidFill>
                <a:schemeClr val="bg1"/>
              </a:solidFill>
            </a:endParaRPr>
          </a:p>
          <a:p>
            <a:r>
              <a:rPr lang="it-IT" sz="1400" dirty="0">
                <a:solidFill>
                  <a:schemeClr val="bg1"/>
                </a:solidFill>
              </a:rPr>
              <a:t>Con tale strumento il sistema sociosanitario si propone 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fornire una serie di dati ed informazioni comuni tra i diversi territori attraverso alcuni indicatori selezionati in benchmarking;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facilitare la lettura del dato a favore di una più concreta e contestualizzata programmazione e valutazione dei servizi e percorsi;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valorizzare le informazioni raccolte da diversi settori e istituti in maniera sistematica con ritorno ai territori.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31001" y="1740356"/>
            <a:ext cx="1721976" cy="17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/>
        </p:nvSpPr>
        <p:spPr>
          <a:xfrm>
            <a:off x="2065929" y="1329793"/>
            <a:ext cx="6756991" cy="1531357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profilo di salute delle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/zone distretto, e le relative basi dati, sono disponibili in download dalla sezione «osservatorio sociale regionale» del sito di regione toscana </a:t>
            </a:r>
          </a:p>
        </p:txBody>
      </p:sp>
      <p:sp>
        <p:nvSpPr>
          <p:cNvPr id="4" name="CasellaDiTesto 11">
            <a:extLst>
              <a:ext uri="{FF2B5EF4-FFF2-40B4-BE49-F238E27FC236}">
                <a16:creationId xmlns:a16="http://schemas.microsoft.com/office/drawing/2014/main" id="{B45B2B8E-DBFF-83E3-444A-BD2E61B418CE}"/>
              </a:ext>
            </a:extLst>
          </p:cNvPr>
          <p:cNvSpPr txBox="1"/>
          <p:nvPr/>
        </p:nvSpPr>
        <p:spPr>
          <a:xfrm>
            <a:off x="2065929" y="3048028"/>
            <a:ext cx="6103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bg1"/>
                </a:solidFill>
              </a:rPr>
              <a:t>www.regione.toscana.it/-/profili-di-salute-2024</a:t>
            </a:r>
          </a:p>
          <a:p>
            <a:endParaRPr lang="it-IT" sz="1600" b="1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www.osservatoriosocialeregionale.it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/>
        </p:nvSpPr>
        <p:spPr>
          <a:xfrm>
            <a:off x="2845946" y="-1464567"/>
            <a:ext cx="5449470" cy="430864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Stato e bisogni di salute: evidenze dal profilo di salute zonale</a:t>
            </a:r>
          </a:p>
        </p:txBody>
      </p:sp>
      <p:sp>
        <p:nvSpPr>
          <p:cNvPr id="5" name="CasellaDiTesto 5">
            <a:extLst>
              <a:ext uri="{FF2B5EF4-FFF2-40B4-BE49-F238E27FC236}">
                <a16:creationId xmlns:a16="http://schemas.microsoft.com/office/drawing/2014/main" id="{BA93E095-D9D7-4429-21A6-C9D1A65CB418}"/>
              </a:ext>
            </a:extLst>
          </p:cNvPr>
          <p:cNvSpPr txBox="1"/>
          <p:nvPr/>
        </p:nvSpPr>
        <p:spPr>
          <a:xfrm>
            <a:off x="457201" y="1207472"/>
            <a:ext cx="35098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à"/>
            </a:pPr>
            <a:r>
              <a:rPr lang="it-IT" sz="1600" b="1" dirty="0">
                <a:solidFill>
                  <a:schemeClr val="accent1"/>
                </a:solidFill>
              </a:rPr>
              <a:t>Struttura demografica sbilanciata e prossima all’insostenibilità (invertito il rapporto giovani/anziani)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4A57D6C-47E2-DA7B-CEFA-EE2832ABD953}"/>
              </a:ext>
            </a:extLst>
          </p:cNvPr>
          <p:cNvSpPr/>
          <p:nvPr/>
        </p:nvSpPr>
        <p:spPr>
          <a:xfrm>
            <a:off x="457201" y="3480774"/>
            <a:ext cx="342464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à"/>
            </a:pPr>
            <a:r>
              <a:rPr lang="it-IT" sz="1600" b="1" dirty="0">
                <a:solidFill>
                  <a:schemeClr val="accent1"/>
                </a:solidFill>
              </a:rPr>
              <a:t>Cresce la presenza delle cronicità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4CCB6A-848C-9055-46E3-B803B665E67B}"/>
              </a:ext>
            </a:extLst>
          </p:cNvPr>
          <p:cNvPicPr/>
          <p:nvPr/>
        </p:nvPicPr>
        <p:blipFill rotWithShape="1">
          <a:blip r:embed="rId8"/>
          <a:srcRect l="50958" t="7350" b="7912"/>
          <a:stretch/>
        </p:blipFill>
        <p:spPr>
          <a:xfrm>
            <a:off x="3849962" y="435328"/>
            <a:ext cx="4042511" cy="236791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F80678B-7C9B-E949-1427-D3BA433A65F6}"/>
              </a:ext>
            </a:extLst>
          </p:cNvPr>
          <p:cNvPicPr/>
          <p:nvPr/>
        </p:nvPicPr>
        <p:blipFill rotWithShape="1">
          <a:blip r:embed="rId9"/>
          <a:srcRect l="51583" t="8375" b="7421"/>
          <a:stretch/>
        </p:blipFill>
        <p:spPr>
          <a:xfrm>
            <a:off x="3930950" y="2803239"/>
            <a:ext cx="3892250" cy="190493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B6EDF0-70BA-A02A-4A35-65B6827A6AFF}"/>
              </a:ext>
            </a:extLst>
          </p:cNvPr>
          <p:cNvSpPr txBox="1"/>
          <p:nvPr/>
        </p:nvSpPr>
        <p:spPr>
          <a:xfrm>
            <a:off x="6173960" y="101839"/>
            <a:ext cx="5075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DEMOGRAFIA</a:t>
            </a:r>
            <a:endParaRPr lang="it-I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A82C228-5E9D-F37B-ED8F-70709DAAD84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254" t="7504" b="6405"/>
          <a:stretch/>
        </p:blipFill>
        <p:spPr>
          <a:xfrm>
            <a:off x="5952363" y="590778"/>
            <a:ext cx="2861971" cy="192185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5055BA5-938B-86BF-FC57-579F02D7339D}"/>
              </a:ext>
            </a:extLst>
          </p:cNvPr>
          <p:cNvPicPr/>
          <p:nvPr/>
        </p:nvPicPr>
        <p:blipFill rotWithShape="1">
          <a:blip r:embed="rId9"/>
          <a:srcRect l="51253" t="7564" b="6826"/>
          <a:stretch/>
        </p:blipFill>
        <p:spPr>
          <a:xfrm>
            <a:off x="2514735" y="560642"/>
            <a:ext cx="3270418" cy="1951992"/>
          </a:xfrm>
          <a:prstGeom prst="rect">
            <a:avLst/>
          </a:prstGeom>
        </p:spPr>
      </p:pic>
      <p:sp>
        <p:nvSpPr>
          <p:cNvPr id="4" name="CasellaDiTesto 5">
            <a:extLst>
              <a:ext uri="{FF2B5EF4-FFF2-40B4-BE49-F238E27FC236}">
                <a16:creationId xmlns:a16="http://schemas.microsoft.com/office/drawing/2014/main" id="{BA93E095-D9D7-4429-21A6-C9D1A65CB418}"/>
              </a:ext>
            </a:extLst>
          </p:cNvPr>
          <p:cNvSpPr txBox="1"/>
          <p:nvPr/>
        </p:nvSpPr>
        <p:spPr>
          <a:xfrm>
            <a:off x="2112394" y="2604901"/>
            <a:ext cx="77747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à"/>
            </a:pPr>
            <a:r>
              <a:rPr lang="it-IT" sz="1600" b="1" dirty="0">
                <a:solidFill>
                  <a:schemeClr val="accent1"/>
                </a:solidFill>
              </a:rPr>
              <a:t>Situazione reddituale sembrerebbe tra le migliori in Toscana….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E6EB6C0-1C47-1639-68D3-B9B62566366C}"/>
              </a:ext>
            </a:extLst>
          </p:cNvPr>
          <p:cNvPicPr/>
          <p:nvPr/>
        </p:nvPicPr>
        <p:blipFill rotWithShape="1">
          <a:blip r:embed="rId10"/>
          <a:srcRect l="51532" t="7669" b="6933"/>
          <a:stretch/>
        </p:blipFill>
        <p:spPr>
          <a:xfrm>
            <a:off x="2969492" y="3107049"/>
            <a:ext cx="2696980" cy="163887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3F6951C-0AA1-FF46-2E26-562848B411D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1532" t="7660" b="6929"/>
          <a:stretch/>
        </p:blipFill>
        <p:spPr>
          <a:xfrm>
            <a:off x="191367" y="3107049"/>
            <a:ext cx="2436990" cy="163887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4399269-BA44-4A9C-580E-BEDC51A72569}"/>
              </a:ext>
            </a:extLst>
          </p:cNvPr>
          <p:cNvSpPr/>
          <p:nvPr/>
        </p:nvSpPr>
        <p:spPr>
          <a:xfrm>
            <a:off x="5865091" y="3361962"/>
            <a:ext cx="3548274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à"/>
            </a:pPr>
            <a:r>
              <a:rPr lang="it-IT" sz="1600" b="1" dirty="0">
                <a:solidFill>
                  <a:schemeClr val="accent1"/>
                </a:solidFill>
              </a:rPr>
              <a:t>…ma gli indicatori di disagio segnalano criticità (povertà e condizione abitativa da monitorare)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E40D1D-CAE9-14C2-0D77-11A8CE092464}"/>
              </a:ext>
            </a:extLst>
          </p:cNvPr>
          <p:cNvSpPr txBox="1"/>
          <p:nvPr/>
        </p:nvSpPr>
        <p:spPr>
          <a:xfrm>
            <a:off x="86473" y="1351958"/>
            <a:ext cx="2344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CONDIZIONI ECONOMICHE DELLE FAMIGLIE</a:t>
            </a:r>
            <a:endParaRPr lang="it-I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08B668F-4245-43DC-E5EB-5B00DE4FFAF2}"/>
              </a:ext>
            </a:extLst>
          </p:cNvPr>
          <p:cNvSpPr txBox="1"/>
          <p:nvPr/>
        </p:nvSpPr>
        <p:spPr>
          <a:xfrm>
            <a:off x="621481" y="4745926"/>
            <a:ext cx="17260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tx1"/>
                </a:solidFill>
              </a:rPr>
              <a:t>Contributo affitto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61F313-4142-EEF5-1897-B9149459AE0B}"/>
              </a:ext>
            </a:extLst>
          </p:cNvPr>
          <p:cNvSpPr txBox="1"/>
          <p:nvPr/>
        </p:nvSpPr>
        <p:spPr>
          <a:xfrm>
            <a:off x="3112656" y="4780050"/>
            <a:ext cx="2609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tx1"/>
                </a:solidFill>
              </a:rPr>
              <a:t>Famiglie con Isee &lt; 6.000 €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3">
          <a:extLst>
            <a:ext uri="{FF2B5EF4-FFF2-40B4-BE49-F238E27FC236}">
              <a16:creationId xmlns:a16="http://schemas.microsoft.com/office/drawing/2014/main" id="{6E99B066-E013-4DCA-D8C5-E88FDE27B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AE4507BE-FE1E-9998-5DB8-D0851A49CFD2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7">
            <a:extLst>
              <a:ext uri="{FF2B5EF4-FFF2-40B4-BE49-F238E27FC236}">
                <a16:creationId xmlns:a16="http://schemas.microsoft.com/office/drawing/2014/main" id="{A485B822-448A-7A88-0278-BB6A65EB3224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>
            <a:extLst>
              <a:ext uri="{FF2B5EF4-FFF2-40B4-BE49-F238E27FC236}">
                <a16:creationId xmlns:a16="http://schemas.microsoft.com/office/drawing/2014/main" id="{2758941D-A02A-F310-256E-70E6A556953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>
            <a:extLst>
              <a:ext uri="{FF2B5EF4-FFF2-40B4-BE49-F238E27FC236}">
                <a16:creationId xmlns:a16="http://schemas.microsoft.com/office/drawing/2014/main" id="{AE62E295-E5CF-5792-EF31-AD4EB10DAB9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>
            <a:extLst>
              <a:ext uri="{FF2B5EF4-FFF2-40B4-BE49-F238E27FC236}">
                <a16:creationId xmlns:a16="http://schemas.microsoft.com/office/drawing/2014/main" id="{CF91C337-B854-AB02-446B-C7B591B67FD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>
            <a:extLst>
              <a:ext uri="{FF2B5EF4-FFF2-40B4-BE49-F238E27FC236}">
                <a16:creationId xmlns:a16="http://schemas.microsoft.com/office/drawing/2014/main" id="{0EEF8AC2-E129-CE30-D298-F0CA27507AA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D0849E-9C4C-49D5-5DB3-71229C448E5B}"/>
              </a:ext>
            </a:extLst>
          </p:cNvPr>
          <p:cNvSpPr txBox="1"/>
          <p:nvPr/>
        </p:nvSpPr>
        <p:spPr>
          <a:xfrm>
            <a:off x="3881445" y="296266"/>
            <a:ext cx="28657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FAE88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MINORI E FAMIGLIE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FFAE88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BF0EDFC-E81E-EC89-DCC5-B800BF63908F}"/>
              </a:ext>
            </a:extLst>
          </p:cNvPr>
          <p:cNvSpPr txBox="1"/>
          <p:nvPr/>
        </p:nvSpPr>
        <p:spPr>
          <a:xfrm>
            <a:off x="248110" y="1748740"/>
            <a:ext cx="427643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La zona Livornese conta ad oggi circa </a:t>
            </a:r>
            <a:r>
              <a:rPr lang="it-IT" b="1" dirty="0">
                <a:solidFill>
                  <a:schemeClr val="tx1"/>
                </a:solidFill>
              </a:rPr>
              <a:t>23.900 minori residenti (-300 rispetto al 2023 e -800 rispetto al 2022), il 14% della popolazione totale</a:t>
            </a:r>
            <a:r>
              <a:rPr lang="it-IT" b="1" dirty="0">
                <a:solidFill>
                  <a:schemeClr val="accent1"/>
                </a:solidFill>
              </a:rPr>
              <a:t>, un dato in linea con quello regionale (14%) e aziendale (13,7%).</a:t>
            </a:r>
          </a:p>
          <a:p>
            <a:r>
              <a:rPr lang="it-IT" b="1" dirty="0">
                <a:solidFill>
                  <a:schemeClr val="accent1"/>
                </a:solidFill>
              </a:rPr>
              <a:t>La quota di minori è cresciuta dal 2000 al 2016 grazie soprattutto all’apporto della componente straniera e non a caso, come nel resto della Toscana, si è stabilizzata negli ultimi anni in corrispondenza del rallentamento dei flussi migratori.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8A3A4D0-BAE0-DACF-EEE3-488824A49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7579" y="1553493"/>
            <a:ext cx="4508529" cy="30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3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3">
          <a:extLst>
            <a:ext uri="{FF2B5EF4-FFF2-40B4-BE49-F238E27FC236}">
              <a16:creationId xmlns:a16="http://schemas.microsoft.com/office/drawing/2014/main" id="{D0AD6F06-3CA0-737A-9B5C-EF1F4CC53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EA8A7484-1BF8-B39B-B97B-2A719B54177D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7">
            <a:extLst>
              <a:ext uri="{FF2B5EF4-FFF2-40B4-BE49-F238E27FC236}">
                <a16:creationId xmlns:a16="http://schemas.microsoft.com/office/drawing/2014/main" id="{A770D6AE-AA2F-0F5A-869B-8F7E95975A70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>
            <a:extLst>
              <a:ext uri="{FF2B5EF4-FFF2-40B4-BE49-F238E27FC236}">
                <a16:creationId xmlns:a16="http://schemas.microsoft.com/office/drawing/2014/main" id="{A4073258-A34E-0EAB-4D26-9512F8874A0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>
            <a:extLst>
              <a:ext uri="{FF2B5EF4-FFF2-40B4-BE49-F238E27FC236}">
                <a16:creationId xmlns:a16="http://schemas.microsoft.com/office/drawing/2014/main" id="{EFE91862-9805-E2B6-31ED-C6D3B987B6C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>
            <a:extLst>
              <a:ext uri="{FF2B5EF4-FFF2-40B4-BE49-F238E27FC236}">
                <a16:creationId xmlns:a16="http://schemas.microsoft.com/office/drawing/2014/main" id="{2710FA50-1600-D72A-ABF8-955E74BE2B3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>
            <a:extLst>
              <a:ext uri="{FF2B5EF4-FFF2-40B4-BE49-F238E27FC236}">
                <a16:creationId xmlns:a16="http://schemas.microsoft.com/office/drawing/2014/main" id="{4B1306F0-DC2B-7B45-FF5F-EC2553A54E6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E2DC8DB-303B-3AAC-E86E-70E9F9B1BE1A}"/>
              </a:ext>
            </a:extLst>
          </p:cNvPr>
          <p:cNvSpPr txBox="1"/>
          <p:nvPr/>
        </p:nvSpPr>
        <p:spPr>
          <a:xfrm>
            <a:off x="3845674" y="248414"/>
            <a:ext cx="2873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FAE88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MINORI E FAMIGLIE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FFAE88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C02092-2B5E-AD86-147A-76E0DDA56E1A}"/>
              </a:ext>
            </a:extLst>
          </p:cNvPr>
          <p:cNvSpPr txBox="1"/>
          <p:nvPr/>
        </p:nvSpPr>
        <p:spPr>
          <a:xfrm>
            <a:off x="2996564" y="102761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Indicatore di Lisbona servizi educativi infanzia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AFBFA91-0112-45D2-0C80-5778995FBCD8}"/>
              </a:ext>
            </a:extLst>
          </p:cNvPr>
          <p:cNvSpPr txBox="1"/>
          <p:nvPr/>
        </p:nvSpPr>
        <p:spPr>
          <a:xfrm>
            <a:off x="263235" y="1548825"/>
            <a:ext cx="185650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La zona Livornese, con </a:t>
            </a:r>
            <a:r>
              <a:rPr lang="it-IT" b="1" dirty="0">
                <a:solidFill>
                  <a:schemeClr val="tx1"/>
                </a:solidFill>
              </a:rPr>
              <a:t>1.329 bambini 3-36 mesi serviti dai servizi educativi per l’infanzia</a:t>
            </a:r>
            <a:r>
              <a:rPr lang="it-IT" b="1" dirty="0">
                <a:solidFill>
                  <a:schemeClr val="accent1"/>
                </a:solidFill>
              </a:rPr>
              <a:t>, si trova tra le zone che hanno raggiunto, superato e mantenuto l’obiettivo di Lisbona (33%), ad oggi saldamente</a:t>
            </a:r>
          </a:p>
          <a:p>
            <a:r>
              <a:rPr lang="it-IT" b="1" dirty="0">
                <a:solidFill>
                  <a:schemeClr val="tx1"/>
                </a:solidFill>
              </a:rPr>
              <a:t>oltre il 47%, </a:t>
            </a:r>
            <a:r>
              <a:rPr lang="it-IT" b="1" dirty="0">
                <a:solidFill>
                  <a:schemeClr val="accent1"/>
                </a:solidFill>
              </a:rPr>
              <a:t>uno dei valori più elevati in Toscana.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B449042-1154-39C6-DD5B-1D5A1ACAE5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9744" y="1746451"/>
            <a:ext cx="3514438" cy="254426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32B042A-5230-7C85-D698-85A7CDD8EE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1092" y="1793967"/>
            <a:ext cx="3413946" cy="24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9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3">
          <a:extLst>
            <a:ext uri="{FF2B5EF4-FFF2-40B4-BE49-F238E27FC236}">
              <a16:creationId xmlns:a16="http://schemas.microsoft.com/office/drawing/2014/main" id="{6EB9B4D8-8579-A95C-FC68-B81B8EC34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B260BD2C-D54F-6D11-7919-3ABEF1527A0B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7">
            <a:extLst>
              <a:ext uri="{FF2B5EF4-FFF2-40B4-BE49-F238E27FC236}">
                <a16:creationId xmlns:a16="http://schemas.microsoft.com/office/drawing/2014/main" id="{951BBBD2-6BDF-9F67-C728-55D1E8AAFFA4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>
            <a:extLst>
              <a:ext uri="{FF2B5EF4-FFF2-40B4-BE49-F238E27FC236}">
                <a16:creationId xmlns:a16="http://schemas.microsoft.com/office/drawing/2014/main" id="{DB2FE21C-CF12-A683-8565-7E5B1023328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>
            <a:extLst>
              <a:ext uri="{FF2B5EF4-FFF2-40B4-BE49-F238E27FC236}">
                <a16:creationId xmlns:a16="http://schemas.microsoft.com/office/drawing/2014/main" id="{BD3BE7F8-47E4-3E8D-E60F-3792026147C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>
            <a:extLst>
              <a:ext uri="{FF2B5EF4-FFF2-40B4-BE49-F238E27FC236}">
                <a16:creationId xmlns:a16="http://schemas.microsoft.com/office/drawing/2014/main" id="{13C896E0-7774-816F-C41E-D7EF4E5FED1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>
            <a:extLst>
              <a:ext uri="{FF2B5EF4-FFF2-40B4-BE49-F238E27FC236}">
                <a16:creationId xmlns:a16="http://schemas.microsoft.com/office/drawing/2014/main" id="{4428A1A0-0EE0-C0B6-4B6D-F20D0E85828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ECA88E6-6ADE-D0B2-748F-2690454BBA9F}"/>
              </a:ext>
            </a:extLst>
          </p:cNvPr>
          <p:cNvSpPr txBox="1"/>
          <p:nvPr/>
        </p:nvSpPr>
        <p:spPr>
          <a:xfrm>
            <a:off x="3498732" y="280389"/>
            <a:ext cx="3098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FAE88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MINORI E FAMIGLIE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FFAE88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AFC587-C585-00C8-767E-FB87F9981D8D}"/>
              </a:ext>
            </a:extLst>
          </p:cNvPr>
          <p:cNvSpPr txBox="1"/>
          <p:nvPr/>
        </p:nvSpPr>
        <p:spPr>
          <a:xfrm>
            <a:off x="304800" y="1457857"/>
            <a:ext cx="358832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Esiti negativi scuola secondaria di II grado</a:t>
            </a:r>
          </a:p>
          <a:p>
            <a:r>
              <a:rPr lang="it-IT" b="1" dirty="0">
                <a:solidFill>
                  <a:schemeClr val="accent1"/>
                </a:solidFill>
              </a:rPr>
              <a:t>Nell’anno scolastico 2022/23 (ritorno alla normalità dopo l’eccezionalità della pandemia) la zona Livornese, con 11 studenti con esito negativo ogni 100 iscritti (833 su 7.582) mostra valori superiori rispetto alla media toscana (9,4%), dopo alcuni anni di aderenza alla stessa. Il trend risulta positivamente in diminuzione anche se il disagio scolastico, stante anche il più basso livello di istruzione zonale rispetto alla media, è sicuramente un elemento da monitorare costantemente.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87F623-9CF2-D8E0-B2DD-6BFD47B4776F}"/>
              </a:ext>
            </a:extLst>
          </p:cNvPr>
          <p:cNvSpPr txBox="1"/>
          <p:nvPr/>
        </p:nvSpPr>
        <p:spPr>
          <a:xfrm>
            <a:off x="4742874" y="1456089"/>
            <a:ext cx="396000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Indice di ritardo scolastico nella scuola secondaria di II grado</a:t>
            </a:r>
          </a:p>
          <a:p>
            <a:r>
              <a:rPr lang="it-IT" b="1" dirty="0">
                <a:solidFill>
                  <a:schemeClr val="accent1"/>
                </a:solidFill>
              </a:rPr>
              <a:t>Si tratta di un indicatore che posiziona la zona Livornese – con il 17,8% dei ragazzi in ritardo scolastico (1.347 su 7.582) - in linea</a:t>
            </a:r>
          </a:p>
          <a:p>
            <a:r>
              <a:rPr lang="it-IT" b="1" dirty="0">
                <a:solidFill>
                  <a:schemeClr val="accent1"/>
                </a:solidFill>
              </a:rPr>
              <a:t>con le medie aziendale e regionale e con un trend in miglioramento. Su questo versante, oltre al fenomeno generale, occorre monitorare attentamente la differenza tra italiani e stranieri che, seppure in miglioramento grazie alla crescente presenza delle seconde generazioni, ha ancora una forbice rilevante (15% vs 46%).</a:t>
            </a:r>
          </a:p>
        </p:txBody>
      </p:sp>
    </p:spTree>
    <p:extLst>
      <p:ext uri="{BB962C8B-B14F-4D97-AF65-F5344CB8AC3E}">
        <p14:creationId xmlns:p14="http://schemas.microsoft.com/office/powerpoint/2010/main" val="139157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3">
          <a:extLst>
            <a:ext uri="{FF2B5EF4-FFF2-40B4-BE49-F238E27FC236}">
              <a16:creationId xmlns:a16="http://schemas.microsoft.com/office/drawing/2014/main" id="{1AE76AAD-68E6-38F2-EEE7-AA02CEA52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A703AE3E-CF1A-0DD2-E256-3A97E8DCCA9E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7">
            <a:extLst>
              <a:ext uri="{FF2B5EF4-FFF2-40B4-BE49-F238E27FC236}">
                <a16:creationId xmlns:a16="http://schemas.microsoft.com/office/drawing/2014/main" id="{7A1D7A8D-D6A7-D187-28DC-BBE5C90679A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>
            <a:extLst>
              <a:ext uri="{FF2B5EF4-FFF2-40B4-BE49-F238E27FC236}">
                <a16:creationId xmlns:a16="http://schemas.microsoft.com/office/drawing/2014/main" id="{5FB981A8-5E09-F21D-A944-C1ABE6641F4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>
            <a:extLst>
              <a:ext uri="{FF2B5EF4-FFF2-40B4-BE49-F238E27FC236}">
                <a16:creationId xmlns:a16="http://schemas.microsoft.com/office/drawing/2014/main" id="{29111D68-2F71-25EE-966B-FE65A6A752F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>
            <a:extLst>
              <a:ext uri="{FF2B5EF4-FFF2-40B4-BE49-F238E27FC236}">
                <a16:creationId xmlns:a16="http://schemas.microsoft.com/office/drawing/2014/main" id="{45F25243-3C57-C739-0D28-ED085A00DA2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>
            <a:extLst>
              <a:ext uri="{FF2B5EF4-FFF2-40B4-BE49-F238E27FC236}">
                <a16:creationId xmlns:a16="http://schemas.microsoft.com/office/drawing/2014/main" id="{F0CBFCDB-796C-F10A-FCB5-F37F36F0AA6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5">
            <a:extLst>
              <a:ext uri="{FF2B5EF4-FFF2-40B4-BE49-F238E27FC236}">
                <a16:creationId xmlns:a16="http://schemas.microsoft.com/office/drawing/2014/main" id="{BA93E095-D9D7-4429-21A6-C9D1A65CB418}"/>
              </a:ext>
            </a:extLst>
          </p:cNvPr>
          <p:cNvSpPr txBox="1"/>
          <p:nvPr/>
        </p:nvSpPr>
        <p:spPr>
          <a:xfrm>
            <a:off x="4606779" y="2730898"/>
            <a:ext cx="40960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à"/>
            </a:pPr>
            <a:r>
              <a:rPr lang="it-IT" sz="1600" b="1" dirty="0">
                <a:solidFill>
                  <a:schemeClr val="accent1"/>
                </a:solidFill>
              </a:rPr>
              <a:t>Crescono i minori in carico al servizio sociale (in conseguenza anche dell’attività dell’A.G) e le situazioni di maltrattamento: fenomeno in aumento o maggiore capacità dei servizi di intercettare il disagio?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397C134-0745-C3E9-69B5-F47A9B40362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271" y="98742"/>
            <a:ext cx="3517274" cy="231386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9A9B286-8F34-0CC2-428E-CD3CE926344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743" y="98742"/>
            <a:ext cx="3517274" cy="231386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0FD7B6D-395D-2153-7AFA-340FBBE84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271" y="2663750"/>
            <a:ext cx="3482510" cy="22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92669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1163</Words>
  <Application>Microsoft Office PowerPoint</Application>
  <PresentationFormat>Presentazione su schermo (16:9)</PresentationFormat>
  <Paragraphs>74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Raleway</vt:lpstr>
      <vt:lpstr>Calibri</vt:lpstr>
      <vt:lpstr>Lato</vt:lpstr>
      <vt:lpstr>Arial</vt:lpstr>
      <vt:lpstr>Wingdings</vt:lpstr>
      <vt:lpstr>Swiss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Giuditta Giunti</dc:creator>
  <cp:lastModifiedBy>Luca Caterino</cp:lastModifiedBy>
  <cp:revision>7</cp:revision>
  <dcterms:modified xsi:type="dcterms:W3CDTF">2025-04-10T19:36:18Z</dcterms:modified>
</cp:coreProperties>
</file>