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webextensions/webextension1.xml" ContentType="application/vnd.ms-office.webextension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webextensions/taskpanes.xml" ContentType="application/vnd.ms-office.webextensiontaskpan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11/relationships/webextensiontaskpanes" Target="ppt/webextensions/taskpanes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  <p:sldMasterId id="2147483661" r:id="rId5"/>
  </p:sldMasterIdLst>
  <p:notesMasterIdLst>
    <p:notesMasterId r:id="rId7"/>
  </p:notesMasterIdLst>
  <p:handoutMasterIdLst>
    <p:handoutMasterId r:id="rId8"/>
  </p:handoutMasterIdLst>
  <p:sldIdLst>
    <p:sldId id="402" r:id="rId6"/>
  </p:sldIdLst>
  <p:sldSz cx="12188825" cy="6858000"/>
  <p:notesSz cx="6808788" cy="9940925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F7555751-FCCB-47CC-8DC3-B26AF406DDDE}">
          <p14:sldIdLst>
            <p14:sldId id="358"/>
            <p14:sldId id="371"/>
            <p14:sldId id="377"/>
            <p14:sldId id="382"/>
            <p14:sldId id="380"/>
            <p14:sldId id="406"/>
            <p14:sldId id="389"/>
            <p14:sldId id="395"/>
            <p14:sldId id="399"/>
            <p14:sldId id="407"/>
            <p14:sldId id="402"/>
          </p14:sldIdLst>
        </p14:section>
      </p14:sectionLst>
    </p:ext>
    <p:ext uri="{EFAFB233-063F-42B5-8137-9DF3F51BA10A}">
      <p15:sldGuideLst xmlns:p15="http://schemas.microsoft.com/office/powerpoint/2012/main" xmlns="">
        <p15:guide id="2" orient="horz" pos="3294" userDrawn="1">
          <p15:clr>
            <a:srgbClr val="A4A3A4"/>
          </p15:clr>
        </p15:guide>
        <p15:guide id="3" pos="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99"/>
    <a:srgbClr val="1F4E79"/>
    <a:srgbClr val="FF6699"/>
    <a:srgbClr val="993366"/>
    <a:srgbClr val="336699"/>
    <a:srgbClr val="2E75B6"/>
    <a:srgbClr val="ED7D3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6" autoAdjust="0"/>
    <p:restoredTop sz="78777" autoAdjust="0"/>
  </p:normalViewPr>
  <p:slideViewPr>
    <p:cSldViewPr>
      <p:cViewPr varScale="1">
        <p:scale>
          <a:sx n="80" d="100"/>
          <a:sy n="80" d="100"/>
        </p:scale>
        <p:origin x="-256" y="-68"/>
      </p:cViewPr>
      <p:guideLst>
        <p:guide orient="horz" pos="3294"/>
        <p:guide pos="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49" d="100"/>
          <a:sy n="49" d="100"/>
        </p:scale>
        <p:origin x="2052" y="54"/>
      </p:cViewPr>
      <p:guideLst>
        <p:guide orient="horz" pos="3131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1285739-E9BE-4BDE-AF28-997D31482228}" type="datetime1">
              <a:rPr lang="it-IT" smtClean="0"/>
              <a:pPr rtl="0"/>
              <a:t>16/04/2025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8ED8CD-4E4C-49AC-BDC6-2963BA49E54F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43417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F68448E-C344-4686-8179-C708320F74A4}" type="datetime1">
              <a:rPr lang="it-IT" noProof="0" smtClean="0"/>
              <a:pPr rtl="0"/>
              <a:t>16/04/2025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FB91549-43BF-425A-AF25-75262019208C}" type="slidenum">
              <a:rPr lang="it-IT" noProof="0" smtClean="0"/>
              <a:pPr rtl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xmlns="" val="42392864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051C345-B4A5-4ED9-B488-6E3D00CD4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08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105EB68-F977-4BF7-A60E-0827C1593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0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22760A5-6B21-483D-9569-BC76D7441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E6F86F5-29FE-4550-B1E9-3683BB06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270AA72-E85B-4DE2-88CF-49273FD6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3532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55F50D-0618-48D6-9433-BD7C21D1B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B7A3E91F-1E0A-4342-ACAA-C696CA89A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53DFB8D-9AE6-4D7B-8BA5-7FB9CA5B6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9FB717-AEA4-4E81-8128-6FC1CD73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3A189F7-D421-48E5-BCC7-DE615F4A3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8748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F6003E16-6779-4239-8572-E03156029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3313" y="365125"/>
            <a:ext cx="2627312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08D570A-CD34-4203-8CD5-0EFDD7B7B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2713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70941515-1EA4-44C7-AAE8-74AC19A7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3EA4F2A-0BE4-418C-82EB-0E6E66EA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1E312CA-FD89-4948-B32C-D44AA61A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69530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BB23E2C-CBDF-489F-847B-14C823A5D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08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616173E1-F3DB-4B45-9187-E67D47C14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0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85E092E-0198-4C66-BBAA-A06F39C4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2EF44A2-4C5D-473D-A1D5-B53E19FE1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9B87191-189F-4C23-9974-904D1193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10482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0B65059-153F-4069-96D0-9B6D40E32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9A76A75-E20D-4017-8059-03B879E5B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3CEDBEF-C45B-4AA3-B60D-A12122C1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F67DB67-5500-4624-8634-D65FA95B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4B49A78-2BA3-4C39-88C3-E36E368E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6722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7528791-7C76-47FC-8A70-9BB5AA0E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24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6707-6AC1-41A7-9370-681BB6235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24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9BFB636-59DA-49E5-9DCC-72656181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1A0DAEB-9B14-4C2F-BB8C-B551B5EA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BFFEBED-BBE8-4AF5-824A-37BEC57C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02168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A15351D-BD1C-44E1-B016-D64A34434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96C1DCE-3B80-4E69-85D0-9EAAF9390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0013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ED663E7-AB69-4388-A688-5DF2F574D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613" y="1825625"/>
            <a:ext cx="5180012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7C4F6034-D3AD-4DEC-B43A-36C8C0343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54CE251-59CC-4BDC-8C03-B6EADFB23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D7E06CD-05D5-41B4-98EF-7788F57B9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00490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72BFDBC-8A81-49FE-A849-E27E10F38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24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0AC5101-70DA-47E8-83A7-D62DEF712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6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8509B49-E727-42C2-B6F0-797BE680D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620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C1C33C97-6AAD-4266-B039-3B7C821C9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1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223F8253-197D-4203-9C89-1417BA482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160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393AA2DF-7A1B-462C-9560-C233D0C8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1626864D-F759-402A-96D6-7660BAAC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88CA03E9-4F25-4167-8821-CA91FE9C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09078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1F1BCDB-64F1-4F3F-A008-1EB318F5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9BCCC196-3723-4A09-B640-DD55D4FCC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9D555CB8-4471-4B0E-82F4-96B212C35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F923315F-E84E-47BE-851C-804DBD9D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53724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4DBF3132-DA60-4DE8-AA49-E00B14D9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75047DF5-FD95-4BD0-A974-018FF536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FDFE201E-F382-441E-AA79-4C31C4A3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36652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002AB6B-38EB-4D11-B079-F175240A1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45D165-F36A-49BB-B084-0B719FE13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369A10B-B8CF-41FE-BFAA-E57875E6E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519E38C-E10F-4674-A443-FE53F20D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6A60E74-D71D-4490-8F6B-4CCD26D0C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B956450E-1EA8-4293-AB0F-64BAA82A5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0510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2740DF9-2F46-4073-BF7A-D04FFF460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421619E-D88F-4AA3-A8D4-D25B184EF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73CA4495-5259-4C40-B335-3F0A8263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35E20F3-77F4-4382-B51D-74B61D3F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DE05BC9-5363-484A-A507-82BF67490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08729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A7AABC4-3698-4B65-91C6-4F13711E9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66C489E7-8083-4751-A1CB-195457872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6965608C-37CB-4C46-BF25-65D9E9B74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959C02C5-CD5E-453A-8A63-83513F31A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0FDC1B4-EA29-4B7D-9FCF-FA324CE27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C6212AF-86B8-4A21-A169-C21AF20C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91205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7DDC5AF-A522-45EA-98DC-26CCC637E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B8F1D421-B43F-49FD-BECD-699397A9A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74A0A27-278E-4A08-BA14-27A6682A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40E785E-7AF7-45DE-82AE-69F6A044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9F19053-9CE2-46EE-AA55-F5670E30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10857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58A5A6CE-1320-4824-8843-EC8611BE32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3313" y="365125"/>
            <a:ext cx="2627312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064CFF-F43D-4275-97CF-41318FE53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2713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88CA91D-B499-46EA-B021-BA707AC1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DFC856D-00CE-45FC-8C9F-5CE7489D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231191F-98C7-40DC-8AA2-4D8EBBB54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3031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65E9350-8CAF-4A95-A2A1-87FFD5F76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24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CE0EC34-DB92-4218-84E7-198E271BF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24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B39C3CE-DE28-4668-B99B-0F8BAB5E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1E4C413-2F6C-4F5B-9B69-A0C619E2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02FD9C7-9971-4BF6-BB46-455570ED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6302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1F79E1E-61CC-4494-A25C-CABD9C26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9438658-998D-4E0F-AE51-184312F9DF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0013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8288B7A9-7C17-40BB-85E2-9493C851E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613" y="1825625"/>
            <a:ext cx="5180012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953C3E59-FD29-41FD-8225-D0B553937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099958E-26C2-4FD5-943A-6E3879753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9CAB83FF-2F03-4576-80A0-50BA95B33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2509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73ED753-41C2-4621-A9BE-938F6D090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24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B607EACE-0BCB-44FD-82A3-307C1F497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6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9B82D3EE-2003-42B5-B0E5-2C37389BE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620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D360895-6FA5-403F-9E77-C4E0237F3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1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611E631A-3F9F-4EED-B428-5331143DA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160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BEEF2BDE-001B-4266-B58A-D3D3E2FCC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3DB1016A-32DB-4D16-9976-F84D4CF4B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DF53500C-7D41-4668-A31D-F5DFF3DE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5371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7ED62C-76F3-47DC-843F-9FC7B2AD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7464512B-77D5-4AF6-8C77-D0003170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695E8D76-55B5-4017-A771-5A0894E3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B0D7ED4A-55D6-4927-936F-067704D5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7317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FC4617D6-976C-4B2F-921C-D53C46F47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15EA0D55-15A1-402B-B9C3-00BE9958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EC544FD7-0346-4E8E-8E81-8B7C1A73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1393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BECCC2F-42A8-4C33-95CB-80D18CF0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9C5866E-5F18-415C-8B61-A1F39815C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D6ECD1E3-B853-4E4B-BF1C-1D5ECC192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A8C07FB5-2A73-4D2B-9623-2C9C51D4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0A9B1BA-E5C6-4FF0-B298-6A1264EE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3E85454-A2DB-4CB7-91E1-40B02FD7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4313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1937498-0D91-48EF-84C4-D3B0B90C7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A7E8E583-19F9-463F-B204-3FAB01D85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C0657319-1EE2-49F0-A6E2-060DA7F01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BE9EDEA2-2AE6-428D-9272-15C19254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FF7764CE-7281-4E02-8C17-720E177A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Federsanità-Anci Toscana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11F3F4BD-97AF-4377-9894-A83F37AA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2344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FE844D66-3ADD-4171-B951-EBE2CCB3E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FF961B1-1A5A-4DE6-86B5-1C6132D04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24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2ED9787-2B3E-49F2-B5AA-C51601C1E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1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C5541F1-9ADB-465D-A33A-E5C63D8CC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01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934B992-7AD9-42B2-8228-6BF765376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9013" y="6356350"/>
            <a:ext cx="2741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737E0-A256-4E22-A7A1-086257EB0AA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3772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6C64E7F6-2D29-407C-BDF8-087A5ED4F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4B40EDE0-02B4-44F1-B6D9-0CB968FE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24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7503EAC-E4BE-458E-BD9D-5AEACD071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1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629FE9C-515F-40BE-9034-57CC28461B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01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Federsanità-Anci Toscana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F90B2CF-8458-4B11-A81F-D8467ED1A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9013" y="6356350"/>
            <a:ext cx="2741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E61A-CDC9-4219-B95A-04BBD3B943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2253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562A6C-E671-41F9-524D-67BA00049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53F7633B-748E-9A94-4273-AE0F4E603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4407" y="6520259"/>
            <a:ext cx="1872761" cy="365125"/>
          </a:xfrm>
        </p:spPr>
        <p:txBody>
          <a:bodyPr/>
          <a:lstStyle/>
          <a:p>
            <a:r>
              <a:rPr lang="it-IT" sz="1000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Federsanità-Anci Toscana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118E14BB-F038-84E5-550D-6CADB735A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0956" y="6520259"/>
            <a:ext cx="409845" cy="365125"/>
          </a:xfrm>
        </p:spPr>
        <p:txBody>
          <a:bodyPr/>
          <a:lstStyle/>
          <a:p>
            <a:fld id="{27F737E0-A256-4E22-A7A1-086257EB0AAE}" type="slidenum">
              <a:rPr lang="it-IT" sz="1000" smtClean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pPr/>
              <a:t>1</a:t>
            </a:fld>
            <a:endParaRPr lang="it-IT" sz="1000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xmlns="" id="{FC1269DC-086C-8E07-80B2-810CFACF9377}"/>
              </a:ext>
            </a:extLst>
          </p:cNvPr>
          <p:cNvGrpSpPr/>
          <p:nvPr/>
        </p:nvGrpSpPr>
        <p:grpSpPr>
          <a:xfrm>
            <a:off x="176408" y="6633368"/>
            <a:ext cx="11822652" cy="108000"/>
            <a:chOff x="176408" y="6489352"/>
            <a:chExt cx="11822652" cy="108000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xmlns="" id="{569B8190-681C-2D75-CD9D-D0FCFBB57F71}"/>
                </a:ext>
              </a:extLst>
            </p:cNvPr>
            <p:cNvSpPr/>
            <p:nvPr/>
          </p:nvSpPr>
          <p:spPr>
            <a:xfrm>
              <a:off x="176408" y="6489352"/>
              <a:ext cx="4968000" cy="10800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xmlns="" id="{DC4E0923-9424-1CC4-00DD-E20E910BCF16}"/>
                </a:ext>
              </a:extLst>
            </p:cNvPr>
            <p:cNvSpPr/>
            <p:nvPr/>
          </p:nvSpPr>
          <p:spPr>
            <a:xfrm>
              <a:off x="7017168" y="6489352"/>
              <a:ext cx="4068000" cy="10800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xmlns="" id="{97545A47-4E5F-98D8-B27B-81DAD33A58B4}"/>
                </a:ext>
              </a:extLst>
            </p:cNvPr>
            <p:cNvSpPr/>
            <p:nvPr/>
          </p:nvSpPr>
          <p:spPr>
            <a:xfrm>
              <a:off x="11387060" y="6489352"/>
              <a:ext cx="612000" cy="10800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Titolo 1">
            <a:extLst>
              <a:ext uri="{FF2B5EF4-FFF2-40B4-BE49-F238E27FC236}">
                <a16:creationId xmlns:a16="http://schemas.microsoft.com/office/drawing/2014/main" xmlns="" id="{C718E77C-4B5E-542C-D442-46363D688241}"/>
              </a:ext>
            </a:extLst>
          </p:cNvPr>
          <p:cNvSpPr txBox="1">
            <a:spLocks/>
          </p:cNvSpPr>
          <p:nvPr/>
        </p:nvSpPr>
        <p:spPr>
          <a:xfrm>
            <a:off x="176408" y="115008"/>
            <a:ext cx="5918006" cy="468000"/>
          </a:xfrm>
          <a:prstGeom prst="rect">
            <a:avLst/>
          </a:prstGeom>
          <a:solidFill>
            <a:srgbClr val="006699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>
              <a:lnSpc>
                <a:spcPct val="80000"/>
              </a:lnSpc>
              <a:spcBef>
                <a:spcPct val="0"/>
              </a:spcBef>
              <a:buNone/>
              <a:defRPr sz="1600" b="1">
                <a:solidFill>
                  <a:schemeClr val="bg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it-IT" dirty="0" smtClean="0"/>
              <a:t>ENDOPROCEDIMENTO : tre </a:t>
            </a:r>
            <a:r>
              <a:rPr lang="it-IT" dirty="0"/>
              <a:t>considerazioni dal valore amministrativo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C6BAA41C-05C5-2968-D298-5DCBA9DDB918}"/>
              </a:ext>
            </a:extLst>
          </p:cNvPr>
          <p:cNvSpPr txBox="1"/>
          <p:nvPr/>
        </p:nvSpPr>
        <p:spPr>
          <a:xfrm>
            <a:off x="117748" y="1124744"/>
            <a:ext cx="11881312" cy="495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1. La Co-programmazione è necessariamente </a:t>
            </a: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(anche) </a:t>
            </a:r>
            <a:r>
              <a:rPr lang="it-IT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un procedimento amministrativo</a:t>
            </a:r>
          </a:p>
          <a:p>
            <a:pPr algn="just">
              <a:lnSpc>
                <a:spcPct val="150000"/>
              </a:lnSpc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Codice del Terzo Settore | L.R.T. 65/2020 | Sentenza 131/2020 della Corte Costituzionale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Procedimentalizzazione della sussidiarietà orizzontale per una Amministrazione Condivisa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à"/>
            </a:pPr>
            <a:endParaRPr lang="it-IT" sz="1400" b="1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it-IT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2. La raccolta delle sessioni partecipative della Co-programmazione è un atto dal valore amministrativo</a:t>
            </a:r>
            <a:endParaRPr lang="it-IT" b="1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Suscettibile di produrre effetti sugli strumenti di programmazione e sull’attuazione operativa</a:t>
            </a:r>
            <a:endParaRPr lang="it-IT" sz="1400" b="1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just">
              <a:lnSpc>
                <a:spcPct val="150000"/>
              </a:lnSpc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L.R.T. 65/2020, Art. 9, comma 3 </a:t>
            </a:r>
            <a:r>
              <a:rPr lang="it-IT" sz="1400" b="1" i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‘I soggetti … mediante il procedimento di co-programmazione, quale attività istruttoria, acquisiscono gli interessi ed i bisogni rappresentati dagli enti del Terzo settore e dalle altre amministrazioni, elaborano il quadro dei bisogni e dell’offerta sociale, assumono eventuali determinazioni conseguenti nelle materie di propria competenza’.</a:t>
            </a:r>
          </a:p>
          <a:p>
            <a:pPr algn="just">
              <a:lnSpc>
                <a:spcPct val="150000"/>
              </a:lnSpc>
            </a:pPr>
            <a:endParaRPr lang="it-IT" b="1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just">
              <a:lnSpc>
                <a:spcPct val="150000"/>
              </a:lnSpc>
            </a:pPr>
            <a:r>
              <a:rPr lang="it-IT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3. Quale rapporto tra il PIS e gli strumenti di programmazione dei singoli Enti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PIAO dei singoli Comuni della Zona | PIAO della Azienda Sanitaria Locale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PIAO della Società della Salute | </a:t>
            </a:r>
            <a:r>
              <a:rPr lang="it-IT" sz="1400" b="1" i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‘PIAO’ </a:t>
            </a: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della Convenzione Sociosanitaria </a:t>
            </a:r>
          </a:p>
          <a:p>
            <a:pPr algn="just">
              <a:lnSpc>
                <a:spcPct val="150000"/>
              </a:lnSpc>
            </a:pPr>
            <a:r>
              <a:rPr lang="it-IT" sz="1400" b="1" dirty="0">
                <a:solidFill>
                  <a:srgbClr val="006699"/>
                </a:solidFill>
                <a:latin typeface="Dubai" panose="020B0503030403030204" pitchFamily="34" charset="-78"/>
                <a:cs typeface="Dubai" panose="020B0503030403030204" pitchFamily="34" charset="-78"/>
                <a:sym typeface="Wingdings" panose="05000000000000000000" pitchFamily="2" charset="2"/>
              </a:rPr>
              <a:t>(PIAO della Asl in qualità di soggetto realizzatore della Convenzione Sociosanitaria)</a:t>
            </a:r>
            <a:endParaRPr lang="it-IT" sz="1400" b="1" dirty="0">
              <a:solidFill>
                <a:srgbClr val="006699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429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zoom/>
      </p:transition>
    </mc:Choice>
    <mc:Fallback>
      <p:transition spd="slow">
        <p:zoom/>
      </p:transition>
    </mc:Fallback>
  </mc:AlternateContent>
</p:sld>
</file>

<file path=ppt/theme/theme1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4433C8-75C9-4A2E-9F3E-B293256E19CB}">
  <we:reference id="wa104178141" version="3.1.7.1" store="it-IT" storeType="OMEX"/>
  <we:alternateReferences>
    <we:reference id="wa104178141" version="3.1.7.1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7F9B8BCC-BF24-4800-92E1-9F891BBB27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CB2C71-1ED8-4540-B003-293B5E75C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AACE6D-8EB6-447A-8DFD-C2C0C52916AC}">
  <ds:schemaRefs>
    <ds:schemaRef ds:uri="http://schemas.openxmlformats.org/package/2006/metadata/core-properties"/>
    <ds:schemaRef ds:uri="a4f35948-e619-41b3-aa29-22878b09cfd2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40262f94-9f35-4ac3-9a90-690165a166b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con cubo di vetro per marketing aziendale (widescreen)</Template>
  <TotalTime>7201</TotalTime>
  <Words>182</Words>
  <Application>Microsoft Office PowerPoint</Application>
  <PresentationFormat>Personalizzato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3" baseType="lpstr">
      <vt:lpstr>1_Personalizza struttura</vt:lpstr>
      <vt:lpstr>Personalizza struttura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titolo</dc:title>
  <dc:creator>Michelangelo Caiolfa</dc:creator>
  <cp:lastModifiedBy>512</cp:lastModifiedBy>
  <cp:revision>461</cp:revision>
  <cp:lastPrinted>2018-05-04T08:26:39Z</cp:lastPrinted>
  <dcterms:created xsi:type="dcterms:W3CDTF">2018-02-16T09:25:57Z</dcterms:created>
  <dcterms:modified xsi:type="dcterms:W3CDTF">2025-04-16T13:16:12Z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