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84" r:id="rId5"/>
    <p:sldId id="259" r:id="rId6"/>
    <p:sldId id="277" r:id="rId7"/>
    <p:sldId id="278" r:id="rId8"/>
    <p:sldId id="281" r:id="rId9"/>
    <p:sldId id="282" r:id="rId10"/>
    <p:sldId id="279" r:id="rId11"/>
    <p:sldId id="280" r:id="rId12"/>
    <p:sldId id="285" r:id="rId13"/>
    <p:sldId id="276" r:id="rId14"/>
    <p:sldId id="260" r:id="rId15"/>
    <p:sldId id="262" r:id="rId16"/>
  </p:sldIdLst>
  <p:sldSz cx="9144000" cy="5143500" type="screen16x9"/>
  <p:notesSz cx="6858000" cy="9144000"/>
  <p:embeddedFontLst>
    <p:embeddedFont>
      <p:font typeface="Lato" panose="020F0502020204030203" pitchFamily="34" charset="0"/>
      <p:regular r:id="rId18"/>
      <p:bold r:id="rId19"/>
      <p:italic r:id="rId20"/>
      <p:boldItalic r:id="rId21"/>
    </p:embeddedFont>
    <p:embeddedFont>
      <p:font typeface="Raleway"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484" y="25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3be268a35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53be268a35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D8541C77-FA8B-CD21-E3B7-2A0D6D694208}"/>
            </a:ext>
          </a:extLst>
        </p:cNvPr>
        <p:cNvGrpSpPr/>
        <p:nvPr/>
      </p:nvGrpSpPr>
      <p:grpSpPr>
        <a:xfrm>
          <a:off x="0" y="0"/>
          <a:ext cx="0" cy="0"/>
          <a:chOff x="0" y="0"/>
          <a:chExt cx="0" cy="0"/>
        </a:xfrm>
      </p:grpSpPr>
      <p:sp>
        <p:nvSpPr>
          <p:cNvPr id="108" name="Google Shape;108;g253be268a35_1_79:notes">
            <a:extLst>
              <a:ext uri="{FF2B5EF4-FFF2-40B4-BE49-F238E27FC236}">
                <a16:creationId xmlns:a16="http://schemas.microsoft.com/office/drawing/2014/main" id="{0578B232-7D62-426B-C01A-B91D99C864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53be268a35_1_79:notes">
            <a:extLst>
              <a:ext uri="{FF2B5EF4-FFF2-40B4-BE49-F238E27FC236}">
                <a16:creationId xmlns:a16="http://schemas.microsoft.com/office/drawing/2014/main" id="{D214867F-FA01-418C-B726-6E321C361C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8231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C834170D-7C59-0E9B-747D-39E07458613D}"/>
            </a:ext>
          </a:extLst>
        </p:cNvPr>
        <p:cNvGrpSpPr/>
        <p:nvPr/>
      </p:nvGrpSpPr>
      <p:grpSpPr>
        <a:xfrm>
          <a:off x="0" y="0"/>
          <a:ext cx="0" cy="0"/>
          <a:chOff x="0" y="0"/>
          <a:chExt cx="0" cy="0"/>
        </a:xfrm>
      </p:grpSpPr>
      <p:sp>
        <p:nvSpPr>
          <p:cNvPr id="108" name="Google Shape;108;g253be268a35_1_79:notes">
            <a:extLst>
              <a:ext uri="{FF2B5EF4-FFF2-40B4-BE49-F238E27FC236}">
                <a16:creationId xmlns:a16="http://schemas.microsoft.com/office/drawing/2014/main" id="{7EB9D371-0A3D-50CA-E9D3-0B461403AF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53be268a35_1_79:notes">
            <a:extLst>
              <a:ext uri="{FF2B5EF4-FFF2-40B4-BE49-F238E27FC236}">
                <a16:creationId xmlns:a16="http://schemas.microsoft.com/office/drawing/2014/main" id="{660A2790-0586-D189-8FD0-FCA1FA0E7B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1535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AFF0B7BC-8F45-B77E-5839-0BC1212C69C1}"/>
            </a:ext>
          </a:extLst>
        </p:cNvPr>
        <p:cNvGrpSpPr/>
        <p:nvPr/>
      </p:nvGrpSpPr>
      <p:grpSpPr>
        <a:xfrm>
          <a:off x="0" y="0"/>
          <a:ext cx="0" cy="0"/>
          <a:chOff x="0" y="0"/>
          <a:chExt cx="0" cy="0"/>
        </a:xfrm>
      </p:grpSpPr>
      <p:sp>
        <p:nvSpPr>
          <p:cNvPr id="108" name="Google Shape;108;g253be268a35_1_79:notes">
            <a:extLst>
              <a:ext uri="{FF2B5EF4-FFF2-40B4-BE49-F238E27FC236}">
                <a16:creationId xmlns:a16="http://schemas.microsoft.com/office/drawing/2014/main" id="{E6428F1C-51D9-6B6F-3FFE-74AD2A0EB8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53be268a35_1_79:notes">
            <a:extLst>
              <a:ext uri="{FF2B5EF4-FFF2-40B4-BE49-F238E27FC236}">
                <a16:creationId xmlns:a16="http://schemas.microsoft.com/office/drawing/2014/main" id="{7F11D757-07E1-4746-4015-28E670F497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9810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FFBD2746-F7DF-2E26-91AA-54504E23CBA2}"/>
            </a:ext>
          </a:extLst>
        </p:cNvPr>
        <p:cNvGrpSpPr/>
        <p:nvPr/>
      </p:nvGrpSpPr>
      <p:grpSpPr>
        <a:xfrm>
          <a:off x="0" y="0"/>
          <a:ext cx="0" cy="0"/>
          <a:chOff x="0" y="0"/>
          <a:chExt cx="0" cy="0"/>
        </a:xfrm>
      </p:grpSpPr>
      <p:sp>
        <p:nvSpPr>
          <p:cNvPr id="121" name="Google Shape;121;g253be268a35_1_91:notes">
            <a:extLst>
              <a:ext uri="{FF2B5EF4-FFF2-40B4-BE49-F238E27FC236}">
                <a16:creationId xmlns:a16="http://schemas.microsoft.com/office/drawing/2014/main" id="{80A7F668-DD19-6103-B32C-A9B1F3C999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3be268a35_1_91:notes">
            <a:extLst>
              <a:ext uri="{FF2B5EF4-FFF2-40B4-BE49-F238E27FC236}">
                <a16:creationId xmlns:a16="http://schemas.microsoft.com/office/drawing/2014/main" id="{DDC895E2-0375-0BE6-90FE-8A9BE3FA4F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2137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3be268a35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3be268a35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53be268a35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53be268a35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3be268a35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3be268a3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3be268a35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53be268a35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64EE498B-ADE1-9D66-3139-AAB6E48F8A3E}"/>
            </a:ext>
          </a:extLst>
        </p:cNvPr>
        <p:cNvGrpSpPr/>
        <p:nvPr/>
      </p:nvGrpSpPr>
      <p:grpSpPr>
        <a:xfrm>
          <a:off x="0" y="0"/>
          <a:ext cx="0" cy="0"/>
          <a:chOff x="0" y="0"/>
          <a:chExt cx="0" cy="0"/>
        </a:xfrm>
      </p:grpSpPr>
      <p:sp>
        <p:nvSpPr>
          <p:cNvPr id="108" name="Google Shape;108;g253be268a35_1_79:notes">
            <a:extLst>
              <a:ext uri="{FF2B5EF4-FFF2-40B4-BE49-F238E27FC236}">
                <a16:creationId xmlns:a16="http://schemas.microsoft.com/office/drawing/2014/main" id="{7383EB36-2BE3-B19E-A082-7D513537C8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53be268a35_1_79:notes">
            <a:extLst>
              <a:ext uri="{FF2B5EF4-FFF2-40B4-BE49-F238E27FC236}">
                <a16:creationId xmlns:a16="http://schemas.microsoft.com/office/drawing/2014/main" id="{B800D5F5-0C72-EDA6-2A92-0EE0D545CA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756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53be268a35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53be268a35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BBA234F9-3ED5-4EB3-FAE2-20A6D03F9119}"/>
            </a:ext>
          </a:extLst>
        </p:cNvPr>
        <p:cNvGrpSpPr/>
        <p:nvPr/>
      </p:nvGrpSpPr>
      <p:grpSpPr>
        <a:xfrm>
          <a:off x="0" y="0"/>
          <a:ext cx="0" cy="0"/>
          <a:chOff x="0" y="0"/>
          <a:chExt cx="0" cy="0"/>
        </a:xfrm>
      </p:grpSpPr>
      <p:sp>
        <p:nvSpPr>
          <p:cNvPr id="108" name="Google Shape;108;g253be268a35_1_79:notes">
            <a:extLst>
              <a:ext uri="{FF2B5EF4-FFF2-40B4-BE49-F238E27FC236}">
                <a16:creationId xmlns:a16="http://schemas.microsoft.com/office/drawing/2014/main" id="{C56D9794-7D57-17F2-50E1-784C10E17E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53be268a35_1_79:notes">
            <a:extLst>
              <a:ext uri="{FF2B5EF4-FFF2-40B4-BE49-F238E27FC236}">
                <a16:creationId xmlns:a16="http://schemas.microsoft.com/office/drawing/2014/main" id="{4AA21223-4A2A-83C8-49A6-FCBA940BE5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048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8580130E-15B5-B2E7-D805-91B26530CF37}"/>
            </a:ext>
          </a:extLst>
        </p:cNvPr>
        <p:cNvGrpSpPr/>
        <p:nvPr/>
      </p:nvGrpSpPr>
      <p:grpSpPr>
        <a:xfrm>
          <a:off x="0" y="0"/>
          <a:ext cx="0" cy="0"/>
          <a:chOff x="0" y="0"/>
          <a:chExt cx="0" cy="0"/>
        </a:xfrm>
      </p:grpSpPr>
      <p:sp>
        <p:nvSpPr>
          <p:cNvPr id="108" name="Google Shape;108;g253be268a35_1_79:notes">
            <a:extLst>
              <a:ext uri="{FF2B5EF4-FFF2-40B4-BE49-F238E27FC236}">
                <a16:creationId xmlns:a16="http://schemas.microsoft.com/office/drawing/2014/main" id="{8EFEEB47-A57A-FBDB-2086-AEE4644107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53be268a35_1_79:notes">
            <a:extLst>
              <a:ext uri="{FF2B5EF4-FFF2-40B4-BE49-F238E27FC236}">
                <a16:creationId xmlns:a16="http://schemas.microsoft.com/office/drawing/2014/main" id="{08B65256-063D-01B5-7EF0-F78A7BB476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4151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3FD86F2C-CB70-4AEA-7C05-641D045993BC}"/>
            </a:ext>
          </a:extLst>
        </p:cNvPr>
        <p:cNvGrpSpPr/>
        <p:nvPr/>
      </p:nvGrpSpPr>
      <p:grpSpPr>
        <a:xfrm>
          <a:off x="0" y="0"/>
          <a:ext cx="0" cy="0"/>
          <a:chOff x="0" y="0"/>
          <a:chExt cx="0" cy="0"/>
        </a:xfrm>
      </p:grpSpPr>
      <p:sp>
        <p:nvSpPr>
          <p:cNvPr id="108" name="Google Shape;108;g253be268a35_1_79:notes">
            <a:extLst>
              <a:ext uri="{FF2B5EF4-FFF2-40B4-BE49-F238E27FC236}">
                <a16:creationId xmlns:a16="http://schemas.microsoft.com/office/drawing/2014/main" id="{32B5B2E0-9D15-523B-FFC1-80D50D8449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53be268a35_1_79:notes">
            <a:extLst>
              <a:ext uri="{FF2B5EF4-FFF2-40B4-BE49-F238E27FC236}">
                <a16:creationId xmlns:a16="http://schemas.microsoft.com/office/drawing/2014/main" id="{FE6AF27B-0539-8BF4-812C-461EDA0D02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54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315D263C-10EB-EBF0-6A82-49476CC0A776}"/>
            </a:ext>
          </a:extLst>
        </p:cNvPr>
        <p:cNvGrpSpPr/>
        <p:nvPr/>
      </p:nvGrpSpPr>
      <p:grpSpPr>
        <a:xfrm>
          <a:off x="0" y="0"/>
          <a:ext cx="0" cy="0"/>
          <a:chOff x="0" y="0"/>
          <a:chExt cx="0" cy="0"/>
        </a:xfrm>
      </p:grpSpPr>
      <p:sp>
        <p:nvSpPr>
          <p:cNvPr id="108" name="Google Shape;108;g253be268a35_1_79:notes">
            <a:extLst>
              <a:ext uri="{FF2B5EF4-FFF2-40B4-BE49-F238E27FC236}">
                <a16:creationId xmlns:a16="http://schemas.microsoft.com/office/drawing/2014/main" id="{F03766C0-ED3F-2DE8-D341-22055D7D6A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53be268a35_1_79:notes">
            <a:extLst>
              <a:ext uri="{FF2B5EF4-FFF2-40B4-BE49-F238E27FC236}">
                <a16:creationId xmlns:a16="http://schemas.microsoft.com/office/drawing/2014/main" id="{8C0172FA-D50A-E891-2CB8-BA4DD24BAF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458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259F5"/>
        </a:solidFill>
        <a:effectLst/>
      </p:bgPr>
    </p:bg>
    <p:spTree>
      <p:nvGrpSpPr>
        <p:cNvPr id="1" name="Shape 71"/>
        <p:cNvGrpSpPr/>
        <p:nvPr/>
      </p:nvGrpSpPr>
      <p:grpSpPr>
        <a:xfrm>
          <a:off x="0" y="0"/>
          <a:ext cx="0" cy="0"/>
          <a:chOff x="0" y="0"/>
          <a:chExt cx="0" cy="0"/>
        </a:xfrm>
      </p:grpSpPr>
      <p:sp>
        <p:nvSpPr>
          <p:cNvPr id="72" name="Google Shape;72;p13"/>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73" name="Google Shape;73;p13"/>
          <p:cNvSpPr txBox="1"/>
          <p:nvPr/>
        </p:nvSpPr>
        <p:spPr>
          <a:xfrm>
            <a:off x="2664800" y="1447225"/>
            <a:ext cx="55101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100" dirty="0">
                <a:solidFill>
                  <a:schemeClr val="lt1"/>
                </a:solidFill>
                <a:latin typeface="Lato"/>
                <a:ea typeface="Lato"/>
                <a:cs typeface="Lato"/>
                <a:sym typeface="Lato"/>
              </a:rPr>
              <a:t>L’analisi dei bisogni</a:t>
            </a:r>
            <a:endParaRPr sz="3200" dirty="0">
              <a:solidFill>
                <a:schemeClr val="lt1"/>
              </a:solidFill>
              <a:latin typeface="Lato"/>
              <a:ea typeface="Lato"/>
              <a:cs typeface="Lato"/>
              <a:sym typeface="Lato"/>
            </a:endParaRPr>
          </a:p>
        </p:txBody>
      </p:sp>
      <p:pic>
        <p:nvPicPr>
          <p:cNvPr id="74" name="Google Shape;74;p13"/>
          <p:cNvPicPr preferRelativeResize="0"/>
          <p:nvPr/>
        </p:nvPicPr>
        <p:blipFill>
          <a:blip r:embed="rId3">
            <a:alphaModFix/>
          </a:blip>
          <a:stretch>
            <a:fillRect/>
          </a:stretch>
        </p:blipFill>
        <p:spPr>
          <a:xfrm>
            <a:off x="834425" y="-281000"/>
            <a:ext cx="1513101" cy="1513101"/>
          </a:xfrm>
          <a:prstGeom prst="rect">
            <a:avLst/>
          </a:prstGeom>
          <a:noFill/>
          <a:ln>
            <a:noFill/>
          </a:ln>
        </p:spPr>
      </p:pic>
      <p:pic>
        <p:nvPicPr>
          <p:cNvPr id="75" name="Google Shape;75;p13"/>
          <p:cNvPicPr preferRelativeResize="0"/>
          <p:nvPr/>
        </p:nvPicPr>
        <p:blipFill>
          <a:blip r:embed="rId4">
            <a:alphaModFix/>
          </a:blip>
          <a:stretch>
            <a:fillRect/>
          </a:stretch>
        </p:blipFill>
        <p:spPr>
          <a:xfrm>
            <a:off x="3034325" y="4082479"/>
            <a:ext cx="1157147" cy="578521"/>
          </a:xfrm>
          <a:prstGeom prst="rect">
            <a:avLst/>
          </a:prstGeom>
          <a:noFill/>
          <a:ln>
            <a:noFill/>
          </a:ln>
        </p:spPr>
      </p:pic>
      <p:pic>
        <p:nvPicPr>
          <p:cNvPr id="76" name="Google Shape;76;p13"/>
          <p:cNvPicPr preferRelativeResize="0"/>
          <p:nvPr/>
        </p:nvPicPr>
        <p:blipFill>
          <a:blip r:embed="rId5">
            <a:alphaModFix/>
          </a:blip>
          <a:stretch>
            <a:fillRect/>
          </a:stretch>
        </p:blipFill>
        <p:spPr>
          <a:xfrm>
            <a:off x="7162226" y="4082478"/>
            <a:ext cx="934948" cy="578519"/>
          </a:xfrm>
          <a:prstGeom prst="rect">
            <a:avLst/>
          </a:prstGeom>
          <a:noFill/>
          <a:ln>
            <a:noFill/>
          </a:ln>
        </p:spPr>
      </p:pic>
      <p:pic>
        <p:nvPicPr>
          <p:cNvPr id="77" name="Google Shape;77;p13"/>
          <p:cNvPicPr preferRelativeResize="0"/>
          <p:nvPr/>
        </p:nvPicPr>
        <p:blipFill>
          <a:blip r:embed="rId6">
            <a:alphaModFix/>
          </a:blip>
          <a:stretch>
            <a:fillRect/>
          </a:stretch>
        </p:blipFill>
        <p:spPr>
          <a:xfrm>
            <a:off x="4410334" y="4082475"/>
            <a:ext cx="1157083" cy="578524"/>
          </a:xfrm>
          <a:prstGeom prst="rect">
            <a:avLst/>
          </a:prstGeom>
          <a:noFill/>
          <a:ln>
            <a:noFill/>
          </a:ln>
        </p:spPr>
      </p:pic>
      <p:pic>
        <p:nvPicPr>
          <p:cNvPr id="78" name="Google Shape;78;p13"/>
          <p:cNvPicPr preferRelativeResize="0"/>
          <p:nvPr/>
        </p:nvPicPr>
        <p:blipFill>
          <a:blip r:embed="rId7">
            <a:alphaModFix/>
          </a:blip>
          <a:stretch>
            <a:fillRect/>
          </a:stretch>
        </p:blipFill>
        <p:spPr>
          <a:xfrm>
            <a:off x="5786280" y="4082478"/>
            <a:ext cx="1157076" cy="578521"/>
          </a:xfrm>
          <a:prstGeom prst="rect">
            <a:avLst/>
          </a:prstGeom>
          <a:noFill/>
          <a:ln>
            <a:noFill/>
          </a:ln>
        </p:spPr>
      </p:pic>
      <p:sp>
        <p:nvSpPr>
          <p:cNvPr id="79" name="Google Shape;79;p13"/>
          <p:cNvSpPr txBox="1"/>
          <p:nvPr/>
        </p:nvSpPr>
        <p:spPr>
          <a:xfrm>
            <a:off x="2686009" y="2109025"/>
            <a:ext cx="5510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100" dirty="0">
                <a:solidFill>
                  <a:schemeClr val="lt1"/>
                </a:solidFill>
                <a:latin typeface="Raleway"/>
                <a:ea typeface="Raleway"/>
                <a:cs typeface="Raleway"/>
                <a:sym typeface="Raleway"/>
              </a:rPr>
              <a:t>Luca Caterino – Federsanità ANCI Toscana</a:t>
            </a:r>
            <a:endParaRPr sz="2200" dirty="0">
              <a:solidFill>
                <a:schemeClr val="lt1"/>
              </a:solidFill>
              <a:latin typeface="Raleway"/>
              <a:ea typeface="Raleway"/>
              <a:cs typeface="Raleway"/>
              <a:sym typeface="Raleway"/>
            </a:endParaRPr>
          </a:p>
        </p:txBody>
      </p:sp>
      <p:pic>
        <p:nvPicPr>
          <p:cNvPr id="80" name="Google Shape;80;p13"/>
          <p:cNvPicPr preferRelativeResize="0"/>
          <p:nvPr/>
        </p:nvPicPr>
        <p:blipFill>
          <a:blip r:embed="rId8">
            <a:alphaModFix/>
          </a:blip>
          <a:stretch>
            <a:fillRect/>
          </a:stretch>
        </p:blipFill>
        <p:spPr>
          <a:xfrm>
            <a:off x="184750" y="1577600"/>
            <a:ext cx="2024975" cy="2024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a:extLst>
            <a:ext uri="{FF2B5EF4-FFF2-40B4-BE49-F238E27FC236}">
              <a16:creationId xmlns:a16="http://schemas.microsoft.com/office/drawing/2014/main" id="{1D55207C-5D35-0B7C-3F61-E603CD78BCB2}"/>
            </a:ext>
          </a:extLst>
        </p:cNvPr>
        <p:cNvGrpSpPr/>
        <p:nvPr/>
      </p:nvGrpSpPr>
      <p:grpSpPr>
        <a:xfrm>
          <a:off x="0" y="0"/>
          <a:ext cx="0" cy="0"/>
          <a:chOff x="0" y="0"/>
          <a:chExt cx="0" cy="0"/>
        </a:xfrm>
      </p:grpSpPr>
      <p:sp>
        <p:nvSpPr>
          <p:cNvPr id="111" name="Google Shape;111;p16">
            <a:extLst>
              <a:ext uri="{FF2B5EF4-FFF2-40B4-BE49-F238E27FC236}">
                <a16:creationId xmlns:a16="http://schemas.microsoft.com/office/drawing/2014/main" id="{F1010F0F-4867-0A1C-4266-AD8987813BDF}"/>
              </a:ext>
            </a:extLst>
          </p:cNvPr>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pic>
        <p:nvPicPr>
          <p:cNvPr id="112" name="Google Shape;112;p16">
            <a:extLst>
              <a:ext uri="{FF2B5EF4-FFF2-40B4-BE49-F238E27FC236}">
                <a16:creationId xmlns:a16="http://schemas.microsoft.com/office/drawing/2014/main" id="{60AAC538-3C54-6526-0BE0-187A4BC3D2A7}"/>
              </a:ext>
            </a:extLst>
          </p:cNvPr>
          <p:cNvPicPr preferRelativeResize="0"/>
          <p:nvPr/>
        </p:nvPicPr>
        <p:blipFill>
          <a:blip r:embed="rId3">
            <a:alphaModFix/>
            <a:duotone>
              <a:prstClr val="black"/>
              <a:schemeClr val="accent1">
                <a:tint val="45000"/>
                <a:satMod val="400000"/>
              </a:schemeClr>
            </a:duotone>
          </a:blip>
          <a:stretch>
            <a:fillRect/>
          </a:stretch>
        </p:blipFill>
        <p:spPr>
          <a:xfrm>
            <a:off x="834425" y="-281000"/>
            <a:ext cx="1513101" cy="1513101"/>
          </a:xfrm>
          <a:prstGeom prst="rect">
            <a:avLst/>
          </a:prstGeom>
          <a:noFill/>
          <a:ln>
            <a:noFill/>
          </a:ln>
        </p:spPr>
      </p:pic>
      <p:pic>
        <p:nvPicPr>
          <p:cNvPr id="114" name="Google Shape;114;p16">
            <a:extLst>
              <a:ext uri="{FF2B5EF4-FFF2-40B4-BE49-F238E27FC236}">
                <a16:creationId xmlns:a16="http://schemas.microsoft.com/office/drawing/2014/main" id="{AB0D8CD9-AEDA-A996-CF38-6166E3725F86}"/>
              </a:ext>
            </a:extLst>
          </p:cNvPr>
          <p:cNvPicPr preferRelativeResize="0"/>
          <p:nvPr/>
        </p:nvPicPr>
        <p:blipFill>
          <a:blip r:embed="rId4">
            <a:alphaModFix/>
          </a:blip>
          <a:stretch>
            <a:fillRect/>
          </a:stretch>
        </p:blipFill>
        <p:spPr>
          <a:xfrm>
            <a:off x="5811975" y="4780052"/>
            <a:ext cx="660733" cy="330348"/>
          </a:xfrm>
          <a:prstGeom prst="rect">
            <a:avLst/>
          </a:prstGeom>
          <a:noFill/>
          <a:ln>
            <a:noFill/>
          </a:ln>
        </p:spPr>
      </p:pic>
      <p:pic>
        <p:nvPicPr>
          <p:cNvPr id="115" name="Google Shape;115;p16">
            <a:extLst>
              <a:ext uri="{FF2B5EF4-FFF2-40B4-BE49-F238E27FC236}">
                <a16:creationId xmlns:a16="http://schemas.microsoft.com/office/drawing/2014/main" id="{9D503A71-F54A-138B-D4C7-A0EE4E4323E0}"/>
              </a:ext>
            </a:extLst>
          </p:cNvPr>
          <p:cNvPicPr preferRelativeResize="0"/>
          <p:nvPr/>
        </p:nvPicPr>
        <p:blipFill>
          <a:blip r:embed="rId5">
            <a:alphaModFix/>
          </a:blip>
          <a:stretch>
            <a:fillRect/>
          </a:stretch>
        </p:blipFill>
        <p:spPr>
          <a:xfrm>
            <a:off x="8169017" y="4780052"/>
            <a:ext cx="533858" cy="330346"/>
          </a:xfrm>
          <a:prstGeom prst="rect">
            <a:avLst/>
          </a:prstGeom>
          <a:noFill/>
          <a:ln>
            <a:noFill/>
          </a:ln>
        </p:spPr>
      </p:pic>
      <p:pic>
        <p:nvPicPr>
          <p:cNvPr id="116" name="Google Shape;116;p16">
            <a:extLst>
              <a:ext uri="{FF2B5EF4-FFF2-40B4-BE49-F238E27FC236}">
                <a16:creationId xmlns:a16="http://schemas.microsoft.com/office/drawing/2014/main" id="{4C7CFBED-1A91-F6BC-D962-66AFCE902FBD}"/>
              </a:ext>
            </a:extLst>
          </p:cNvPr>
          <p:cNvPicPr preferRelativeResize="0"/>
          <p:nvPr/>
        </p:nvPicPr>
        <p:blipFill>
          <a:blip r:embed="rId6">
            <a:alphaModFix/>
          </a:blip>
          <a:stretch>
            <a:fillRect/>
          </a:stretch>
        </p:blipFill>
        <p:spPr>
          <a:xfrm>
            <a:off x="6597680" y="4780050"/>
            <a:ext cx="660698" cy="330349"/>
          </a:xfrm>
          <a:prstGeom prst="rect">
            <a:avLst/>
          </a:prstGeom>
          <a:noFill/>
          <a:ln>
            <a:noFill/>
          </a:ln>
        </p:spPr>
      </p:pic>
      <p:pic>
        <p:nvPicPr>
          <p:cNvPr id="117" name="Google Shape;117;p16">
            <a:extLst>
              <a:ext uri="{FF2B5EF4-FFF2-40B4-BE49-F238E27FC236}">
                <a16:creationId xmlns:a16="http://schemas.microsoft.com/office/drawing/2014/main" id="{CA4B508D-5BD8-1504-4AFE-739D87C71F49}"/>
              </a:ext>
            </a:extLst>
          </p:cNvPr>
          <p:cNvPicPr preferRelativeResize="0"/>
          <p:nvPr/>
        </p:nvPicPr>
        <p:blipFill>
          <a:blip r:embed="rId7">
            <a:alphaModFix/>
          </a:blip>
          <a:stretch>
            <a:fillRect/>
          </a:stretch>
        </p:blipFill>
        <p:spPr>
          <a:xfrm>
            <a:off x="7383349" y="4780052"/>
            <a:ext cx="660693" cy="330348"/>
          </a:xfrm>
          <a:prstGeom prst="rect">
            <a:avLst/>
          </a:prstGeom>
          <a:noFill/>
          <a:ln>
            <a:noFill/>
          </a:ln>
        </p:spPr>
      </p:pic>
      <p:sp>
        <p:nvSpPr>
          <p:cNvPr id="4" name="Titolo 1">
            <a:extLst>
              <a:ext uri="{FF2B5EF4-FFF2-40B4-BE49-F238E27FC236}">
                <a16:creationId xmlns:a16="http://schemas.microsoft.com/office/drawing/2014/main" id="{99F4AEC6-FC64-93E8-97B0-C4332E49D303}"/>
              </a:ext>
            </a:extLst>
          </p:cNvPr>
          <p:cNvSpPr>
            <a:spLocks noGrp="1"/>
          </p:cNvSpPr>
          <p:nvPr/>
        </p:nvSpPr>
        <p:spPr>
          <a:xfrm>
            <a:off x="2845946" y="-1464567"/>
            <a:ext cx="5449470" cy="430864"/>
          </a:xfrm>
          <a:prstGeom prst="rect">
            <a:avLst/>
          </a:prstGeom>
        </p:spPr>
        <p:txBody>
          <a:bodyPr vert="horz" lIns="91440" tIns="0" rIns="91440" bIns="0" rtlCol="0" anchor="b" anchorCtr="0">
            <a:noAutofit/>
          </a:bodyPr>
          <a:lstStyle>
            <a:defPPr>
              <a:defRPr lang="it-IT"/>
            </a:defPPr>
            <a:lvl1pPr algn="l" defTabSz="914400" rtl="0" eaLnBrk="1" latinLnBrk="0" hangingPunct="1">
              <a:lnSpc>
                <a:spcPct val="100000"/>
              </a:lnSpc>
              <a:spcBef>
                <a:spcPct val="0"/>
              </a:spcBef>
              <a:buNone/>
              <a:defRPr lang="it-IT" sz="3600" b="1" kern="1200" cap="all" baseline="0">
                <a:solidFill>
                  <a:schemeClr val="accent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it-IT" sz="2000" b="1" i="0" u="none" strike="noStrike" kern="1200" cap="all"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rPr>
              <a:t>Stato e bisogni di salute: evidenze dal profilo di salute zonale</a:t>
            </a:r>
          </a:p>
        </p:txBody>
      </p:sp>
      <p:sp>
        <p:nvSpPr>
          <p:cNvPr id="10" name="CasellaDiTesto 9">
            <a:extLst>
              <a:ext uri="{FF2B5EF4-FFF2-40B4-BE49-F238E27FC236}">
                <a16:creationId xmlns:a16="http://schemas.microsoft.com/office/drawing/2014/main" id="{4F83D8AA-5E1C-820C-7AC4-42DA7A3ADC24}"/>
              </a:ext>
            </a:extLst>
          </p:cNvPr>
          <p:cNvSpPr txBox="1"/>
          <p:nvPr/>
        </p:nvSpPr>
        <p:spPr>
          <a:xfrm>
            <a:off x="5506351" y="124930"/>
            <a:ext cx="507538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2800" b="1" dirty="0">
                <a:solidFill>
                  <a:srgbClr val="FFAE88">
                    <a:lumMod val="75000"/>
                  </a:srgbClr>
                </a:solidFill>
              </a:rPr>
              <a:t>PRONTO BADANTE</a:t>
            </a:r>
            <a:endParaRPr kumimoji="0" lang="it-IT" sz="2800" b="0" i="0" u="none" strike="noStrike" kern="0" cap="none" spc="0" normalizeH="0" baseline="0" noProof="0" dirty="0">
              <a:ln>
                <a:noFill/>
              </a:ln>
              <a:solidFill>
                <a:srgbClr val="FFAE88">
                  <a:lumMod val="75000"/>
                </a:srgbClr>
              </a:solidFill>
              <a:effectLst/>
              <a:uLnTx/>
              <a:uFillTx/>
              <a:latin typeface="Arial"/>
              <a:cs typeface="Arial"/>
              <a:sym typeface="Arial"/>
            </a:endParaRPr>
          </a:p>
        </p:txBody>
      </p:sp>
      <p:pic>
        <p:nvPicPr>
          <p:cNvPr id="6" name="Immagine 5" descr="Immagine che contiene testo, schermata, Carattere, linea&#10;&#10;Il contenuto generato dall'IA potrebbe non essere corretto.">
            <a:extLst>
              <a:ext uri="{FF2B5EF4-FFF2-40B4-BE49-F238E27FC236}">
                <a16:creationId xmlns:a16="http://schemas.microsoft.com/office/drawing/2014/main" id="{D7CF24CF-506D-40D8-0529-1558A9C449D2}"/>
              </a:ext>
            </a:extLst>
          </p:cNvPr>
          <p:cNvPicPr>
            <a:picLocks noChangeAspect="1"/>
          </p:cNvPicPr>
          <p:nvPr/>
        </p:nvPicPr>
        <p:blipFill>
          <a:blip r:embed="rId8"/>
          <a:stretch>
            <a:fillRect/>
          </a:stretch>
        </p:blipFill>
        <p:spPr>
          <a:xfrm>
            <a:off x="0" y="1053823"/>
            <a:ext cx="6543675" cy="3190875"/>
          </a:xfrm>
          <a:prstGeom prst="rect">
            <a:avLst/>
          </a:prstGeom>
        </p:spPr>
      </p:pic>
      <p:sp>
        <p:nvSpPr>
          <p:cNvPr id="8" name="CasellaDiTesto 7">
            <a:extLst>
              <a:ext uri="{FF2B5EF4-FFF2-40B4-BE49-F238E27FC236}">
                <a16:creationId xmlns:a16="http://schemas.microsoft.com/office/drawing/2014/main" id="{973F6458-DF03-A1BE-92D2-35DC64954050}"/>
              </a:ext>
            </a:extLst>
          </p:cNvPr>
          <p:cNvSpPr txBox="1"/>
          <p:nvPr/>
        </p:nvSpPr>
        <p:spPr>
          <a:xfrm>
            <a:off x="6548293" y="1423329"/>
            <a:ext cx="2471016" cy="3046988"/>
          </a:xfrm>
          <a:prstGeom prst="rect">
            <a:avLst/>
          </a:prstGeom>
          <a:noFill/>
        </p:spPr>
        <p:txBody>
          <a:bodyPr wrap="square">
            <a:spAutoFit/>
          </a:bodyPr>
          <a:lstStyle/>
          <a:p>
            <a:r>
              <a:rPr lang="it-IT" sz="1600" dirty="0">
                <a:solidFill>
                  <a:schemeClr val="accent1"/>
                </a:solidFill>
              </a:rPr>
              <a:t>L'indicatore fornisce il numero delle attivazioni (visite domiciliari, telefoniche, tele-visite ) effettuate nell’ambito del progetto Pronto Badante in confronto con la popolazione anziana di riferimento (65+anni)</a:t>
            </a:r>
          </a:p>
          <a:p>
            <a:endParaRPr lang="it-IT" sz="1600" dirty="0">
              <a:solidFill>
                <a:schemeClr val="accent1"/>
              </a:solidFill>
            </a:endParaRPr>
          </a:p>
          <a:p>
            <a:r>
              <a:rPr lang="it-IT" sz="1600" u="sng" dirty="0">
                <a:solidFill>
                  <a:schemeClr val="accent1"/>
                </a:solidFill>
              </a:rPr>
              <a:t>318 ATTIVAZIONI NEL 2022 IN VALDINIEVOLE</a:t>
            </a:r>
          </a:p>
        </p:txBody>
      </p:sp>
    </p:spTree>
    <p:extLst>
      <p:ext uri="{BB962C8B-B14F-4D97-AF65-F5344CB8AC3E}">
        <p14:creationId xmlns:p14="http://schemas.microsoft.com/office/powerpoint/2010/main" val="317284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a:extLst>
            <a:ext uri="{FF2B5EF4-FFF2-40B4-BE49-F238E27FC236}">
              <a16:creationId xmlns:a16="http://schemas.microsoft.com/office/drawing/2014/main" id="{E9F9A48D-4BC9-72B4-8318-23AD1A7C4962}"/>
            </a:ext>
          </a:extLst>
        </p:cNvPr>
        <p:cNvGrpSpPr/>
        <p:nvPr/>
      </p:nvGrpSpPr>
      <p:grpSpPr>
        <a:xfrm>
          <a:off x="0" y="0"/>
          <a:ext cx="0" cy="0"/>
          <a:chOff x="0" y="0"/>
          <a:chExt cx="0" cy="0"/>
        </a:xfrm>
      </p:grpSpPr>
      <p:sp>
        <p:nvSpPr>
          <p:cNvPr id="111" name="Google Shape;111;p16">
            <a:extLst>
              <a:ext uri="{FF2B5EF4-FFF2-40B4-BE49-F238E27FC236}">
                <a16:creationId xmlns:a16="http://schemas.microsoft.com/office/drawing/2014/main" id="{20300C88-7DBD-3D2A-6BB5-6D16FEBF367C}"/>
              </a:ext>
            </a:extLst>
          </p:cNvPr>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pic>
        <p:nvPicPr>
          <p:cNvPr id="112" name="Google Shape;112;p16">
            <a:extLst>
              <a:ext uri="{FF2B5EF4-FFF2-40B4-BE49-F238E27FC236}">
                <a16:creationId xmlns:a16="http://schemas.microsoft.com/office/drawing/2014/main" id="{342AD682-938B-A6C2-E818-679EB89D8AEF}"/>
              </a:ext>
            </a:extLst>
          </p:cNvPr>
          <p:cNvPicPr preferRelativeResize="0"/>
          <p:nvPr/>
        </p:nvPicPr>
        <p:blipFill>
          <a:blip r:embed="rId3">
            <a:alphaModFix/>
            <a:duotone>
              <a:prstClr val="black"/>
              <a:schemeClr val="accent1">
                <a:tint val="45000"/>
                <a:satMod val="400000"/>
              </a:schemeClr>
            </a:duotone>
          </a:blip>
          <a:stretch>
            <a:fillRect/>
          </a:stretch>
        </p:blipFill>
        <p:spPr>
          <a:xfrm>
            <a:off x="834425" y="-281000"/>
            <a:ext cx="1513101" cy="1513101"/>
          </a:xfrm>
          <a:prstGeom prst="rect">
            <a:avLst/>
          </a:prstGeom>
          <a:noFill/>
          <a:ln>
            <a:noFill/>
          </a:ln>
        </p:spPr>
      </p:pic>
      <p:pic>
        <p:nvPicPr>
          <p:cNvPr id="114" name="Google Shape;114;p16">
            <a:extLst>
              <a:ext uri="{FF2B5EF4-FFF2-40B4-BE49-F238E27FC236}">
                <a16:creationId xmlns:a16="http://schemas.microsoft.com/office/drawing/2014/main" id="{A2A67F16-CF6B-A90E-BDA9-46806059C6E2}"/>
              </a:ext>
            </a:extLst>
          </p:cNvPr>
          <p:cNvPicPr preferRelativeResize="0"/>
          <p:nvPr/>
        </p:nvPicPr>
        <p:blipFill>
          <a:blip r:embed="rId4">
            <a:alphaModFix/>
          </a:blip>
          <a:stretch>
            <a:fillRect/>
          </a:stretch>
        </p:blipFill>
        <p:spPr>
          <a:xfrm>
            <a:off x="5811975" y="4780052"/>
            <a:ext cx="660733" cy="330348"/>
          </a:xfrm>
          <a:prstGeom prst="rect">
            <a:avLst/>
          </a:prstGeom>
          <a:noFill/>
          <a:ln>
            <a:noFill/>
          </a:ln>
        </p:spPr>
      </p:pic>
      <p:pic>
        <p:nvPicPr>
          <p:cNvPr id="115" name="Google Shape;115;p16">
            <a:extLst>
              <a:ext uri="{FF2B5EF4-FFF2-40B4-BE49-F238E27FC236}">
                <a16:creationId xmlns:a16="http://schemas.microsoft.com/office/drawing/2014/main" id="{72CC0A1F-E00A-562F-CCD2-46DC57CBEE28}"/>
              </a:ext>
            </a:extLst>
          </p:cNvPr>
          <p:cNvPicPr preferRelativeResize="0"/>
          <p:nvPr/>
        </p:nvPicPr>
        <p:blipFill>
          <a:blip r:embed="rId5">
            <a:alphaModFix/>
          </a:blip>
          <a:stretch>
            <a:fillRect/>
          </a:stretch>
        </p:blipFill>
        <p:spPr>
          <a:xfrm>
            <a:off x="8169017" y="4780052"/>
            <a:ext cx="533858" cy="330346"/>
          </a:xfrm>
          <a:prstGeom prst="rect">
            <a:avLst/>
          </a:prstGeom>
          <a:noFill/>
          <a:ln>
            <a:noFill/>
          </a:ln>
        </p:spPr>
      </p:pic>
      <p:pic>
        <p:nvPicPr>
          <p:cNvPr id="116" name="Google Shape;116;p16">
            <a:extLst>
              <a:ext uri="{FF2B5EF4-FFF2-40B4-BE49-F238E27FC236}">
                <a16:creationId xmlns:a16="http://schemas.microsoft.com/office/drawing/2014/main" id="{5BCE9D96-DAB1-54FA-38E3-9DF5DF7024E1}"/>
              </a:ext>
            </a:extLst>
          </p:cNvPr>
          <p:cNvPicPr preferRelativeResize="0"/>
          <p:nvPr/>
        </p:nvPicPr>
        <p:blipFill>
          <a:blip r:embed="rId6">
            <a:alphaModFix/>
          </a:blip>
          <a:stretch>
            <a:fillRect/>
          </a:stretch>
        </p:blipFill>
        <p:spPr>
          <a:xfrm>
            <a:off x="6597680" y="4780050"/>
            <a:ext cx="660698" cy="330349"/>
          </a:xfrm>
          <a:prstGeom prst="rect">
            <a:avLst/>
          </a:prstGeom>
          <a:noFill/>
          <a:ln>
            <a:noFill/>
          </a:ln>
        </p:spPr>
      </p:pic>
      <p:pic>
        <p:nvPicPr>
          <p:cNvPr id="117" name="Google Shape;117;p16">
            <a:extLst>
              <a:ext uri="{FF2B5EF4-FFF2-40B4-BE49-F238E27FC236}">
                <a16:creationId xmlns:a16="http://schemas.microsoft.com/office/drawing/2014/main" id="{EB62BEEC-F5D8-4C5D-D393-08A5E53B2905}"/>
              </a:ext>
            </a:extLst>
          </p:cNvPr>
          <p:cNvPicPr preferRelativeResize="0"/>
          <p:nvPr/>
        </p:nvPicPr>
        <p:blipFill>
          <a:blip r:embed="rId7">
            <a:alphaModFix/>
          </a:blip>
          <a:stretch>
            <a:fillRect/>
          </a:stretch>
        </p:blipFill>
        <p:spPr>
          <a:xfrm>
            <a:off x="7383349" y="4780052"/>
            <a:ext cx="660693" cy="330348"/>
          </a:xfrm>
          <a:prstGeom prst="rect">
            <a:avLst/>
          </a:prstGeom>
          <a:noFill/>
          <a:ln>
            <a:noFill/>
          </a:ln>
        </p:spPr>
      </p:pic>
      <p:sp>
        <p:nvSpPr>
          <p:cNvPr id="4" name="Titolo 1">
            <a:extLst>
              <a:ext uri="{FF2B5EF4-FFF2-40B4-BE49-F238E27FC236}">
                <a16:creationId xmlns:a16="http://schemas.microsoft.com/office/drawing/2014/main" id="{BA566636-5429-425A-9568-689CD0151BFA}"/>
              </a:ext>
            </a:extLst>
          </p:cNvPr>
          <p:cNvSpPr>
            <a:spLocks noGrp="1"/>
          </p:cNvSpPr>
          <p:nvPr/>
        </p:nvSpPr>
        <p:spPr>
          <a:xfrm>
            <a:off x="2845946" y="-1464567"/>
            <a:ext cx="5449470" cy="430864"/>
          </a:xfrm>
          <a:prstGeom prst="rect">
            <a:avLst/>
          </a:prstGeom>
        </p:spPr>
        <p:txBody>
          <a:bodyPr vert="horz" lIns="91440" tIns="0" rIns="91440" bIns="0" rtlCol="0" anchor="b" anchorCtr="0">
            <a:noAutofit/>
          </a:bodyPr>
          <a:lstStyle>
            <a:defPPr>
              <a:defRPr lang="it-IT"/>
            </a:defPPr>
            <a:lvl1pPr algn="l" defTabSz="914400" rtl="0" eaLnBrk="1" latinLnBrk="0" hangingPunct="1">
              <a:lnSpc>
                <a:spcPct val="100000"/>
              </a:lnSpc>
              <a:spcBef>
                <a:spcPct val="0"/>
              </a:spcBef>
              <a:buNone/>
              <a:defRPr lang="it-IT" sz="3600" b="1" kern="1200" cap="all" baseline="0">
                <a:solidFill>
                  <a:schemeClr val="accent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it-IT" sz="2000" b="1" i="0" u="none" strike="noStrike" kern="1200" cap="all"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rPr>
              <a:t>Stato e bisogni di salute: evidenze dal profilo di salute zonale</a:t>
            </a:r>
          </a:p>
        </p:txBody>
      </p:sp>
      <p:sp>
        <p:nvSpPr>
          <p:cNvPr id="10" name="CasellaDiTesto 9">
            <a:extLst>
              <a:ext uri="{FF2B5EF4-FFF2-40B4-BE49-F238E27FC236}">
                <a16:creationId xmlns:a16="http://schemas.microsoft.com/office/drawing/2014/main" id="{1D53230E-5153-DCCC-D6FE-DF42F80A7F17}"/>
              </a:ext>
            </a:extLst>
          </p:cNvPr>
          <p:cNvSpPr txBox="1"/>
          <p:nvPr/>
        </p:nvSpPr>
        <p:spPr>
          <a:xfrm>
            <a:off x="6173960" y="101839"/>
            <a:ext cx="507538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800" b="1" i="0" u="none" strike="noStrike" kern="0" cap="none" spc="0" normalizeH="0" baseline="0" noProof="0" dirty="0">
                <a:ln>
                  <a:noFill/>
                </a:ln>
                <a:solidFill>
                  <a:srgbClr val="FFAE88">
                    <a:lumMod val="75000"/>
                  </a:srgbClr>
                </a:solidFill>
                <a:effectLst/>
                <a:uLnTx/>
                <a:uFillTx/>
                <a:latin typeface="Arial"/>
                <a:cs typeface="Arial"/>
                <a:sym typeface="Arial"/>
              </a:rPr>
              <a:t>DISABILITÀ</a:t>
            </a:r>
            <a:endParaRPr kumimoji="0" lang="it-IT" sz="2800" b="0" i="0" u="none" strike="noStrike" kern="0" cap="none" spc="0" normalizeH="0" baseline="0" noProof="0" dirty="0">
              <a:ln>
                <a:noFill/>
              </a:ln>
              <a:solidFill>
                <a:srgbClr val="FFAE88">
                  <a:lumMod val="75000"/>
                </a:srgbClr>
              </a:solidFill>
              <a:effectLst/>
              <a:uLnTx/>
              <a:uFillTx/>
              <a:latin typeface="Arial"/>
              <a:cs typeface="Arial"/>
              <a:sym typeface="Arial"/>
            </a:endParaRPr>
          </a:p>
        </p:txBody>
      </p:sp>
      <p:pic>
        <p:nvPicPr>
          <p:cNvPr id="3" name="Immagine 2" descr="Immagine che contiene testo, schermata, Carattere, linea&#10;&#10;Il contenuto generato dall'IA potrebbe non essere corretto.">
            <a:extLst>
              <a:ext uri="{FF2B5EF4-FFF2-40B4-BE49-F238E27FC236}">
                <a16:creationId xmlns:a16="http://schemas.microsoft.com/office/drawing/2014/main" id="{38BFD4AB-D12E-8C69-D04A-B999C010EEF5}"/>
              </a:ext>
            </a:extLst>
          </p:cNvPr>
          <p:cNvPicPr>
            <a:picLocks noChangeAspect="1"/>
          </p:cNvPicPr>
          <p:nvPr/>
        </p:nvPicPr>
        <p:blipFill>
          <a:blip r:embed="rId8"/>
          <a:stretch>
            <a:fillRect/>
          </a:stretch>
        </p:blipFill>
        <p:spPr>
          <a:xfrm>
            <a:off x="379393" y="900511"/>
            <a:ext cx="4099258" cy="2949900"/>
          </a:xfrm>
          <a:prstGeom prst="rect">
            <a:avLst/>
          </a:prstGeom>
        </p:spPr>
      </p:pic>
      <p:sp>
        <p:nvSpPr>
          <p:cNvPr id="6" name="CasellaDiTesto 5">
            <a:extLst>
              <a:ext uri="{FF2B5EF4-FFF2-40B4-BE49-F238E27FC236}">
                <a16:creationId xmlns:a16="http://schemas.microsoft.com/office/drawing/2014/main" id="{B8163820-C8FD-DDFD-2790-B9D4F7AC07B5}"/>
              </a:ext>
            </a:extLst>
          </p:cNvPr>
          <p:cNvSpPr txBox="1"/>
          <p:nvPr/>
        </p:nvSpPr>
        <p:spPr>
          <a:xfrm>
            <a:off x="259164" y="3758505"/>
            <a:ext cx="4574314" cy="1384995"/>
          </a:xfrm>
          <a:prstGeom prst="rect">
            <a:avLst/>
          </a:prstGeom>
          <a:noFill/>
        </p:spPr>
        <p:txBody>
          <a:bodyPr wrap="square">
            <a:spAutoFit/>
          </a:bodyPr>
          <a:lstStyle/>
          <a:p>
            <a:r>
              <a:rPr lang="it-IT" dirty="0">
                <a:solidFill>
                  <a:schemeClr val="accent1"/>
                </a:solidFill>
              </a:rPr>
              <a:t>L’indicatore misura quante persone in età 0-64 anni hanno avuto il riconoscimento della disabilità ex L. 104/92 (Commissioni mediche di accertamento dell’INPS) nell’anno ogni 1000 residenti 0-64 anni, ed è utile per valutare i nuovi potenziali utenti con disabilità dei servizi sociali professionali</a:t>
            </a:r>
          </a:p>
        </p:txBody>
      </p:sp>
      <p:pic>
        <p:nvPicPr>
          <p:cNvPr id="8" name="Immagine 7" descr="Immagine che contiene testo, schermata, Carattere, numero&#10;&#10;Il contenuto generato dall'IA potrebbe non essere corretto.">
            <a:extLst>
              <a:ext uri="{FF2B5EF4-FFF2-40B4-BE49-F238E27FC236}">
                <a16:creationId xmlns:a16="http://schemas.microsoft.com/office/drawing/2014/main" id="{1872C05A-6237-08D5-294E-77D37070F77F}"/>
              </a:ext>
            </a:extLst>
          </p:cNvPr>
          <p:cNvPicPr>
            <a:picLocks noChangeAspect="1"/>
          </p:cNvPicPr>
          <p:nvPr/>
        </p:nvPicPr>
        <p:blipFill>
          <a:blip r:embed="rId9"/>
          <a:stretch>
            <a:fillRect/>
          </a:stretch>
        </p:blipFill>
        <p:spPr>
          <a:xfrm>
            <a:off x="4736686" y="865889"/>
            <a:ext cx="4148150" cy="2985084"/>
          </a:xfrm>
          <a:prstGeom prst="rect">
            <a:avLst/>
          </a:prstGeom>
        </p:spPr>
      </p:pic>
      <p:sp>
        <p:nvSpPr>
          <p:cNvPr id="13" name="CasellaDiTesto 12">
            <a:extLst>
              <a:ext uri="{FF2B5EF4-FFF2-40B4-BE49-F238E27FC236}">
                <a16:creationId xmlns:a16="http://schemas.microsoft.com/office/drawing/2014/main" id="{C92DFF39-9EC7-4B3C-F27A-81D16E1C84E4}"/>
              </a:ext>
            </a:extLst>
          </p:cNvPr>
          <p:cNvSpPr txBox="1"/>
          <p:nvPr/>
        </p:nvSpPr>
        <p:spPr>
          <a:xfrm>
            <a:off x="2636151" y="3390691"/>
            <a:ext cx="5624944" cy="276999"/>
          </a:xfrm>
          <a:prstGeom prst="rect">
            <a:avLst/>
          </a:prstGeom>
          <a:noFill/>
        </p:spPr>
        <p:txBody>
          <a:bodyPr wrap="square">
            <a:spAutoFit/>
          </a:bodyPr>
          <a:lstStyle/>
          <a:p>
            <a:r>
              <a:rPr lang="it-IT" sz="1200" dirty="0">
                <a:solidFill>
                  <a:schemeClr val="accent1"/>
                </a:solidFill>
              </a:rPr>
              <a:t>392 PERSONE                                                                      194 PERSONE</a:t>
            </a:r>
            <a:endParaRPr lang="it-IT" sz="1200" dirty="0"/>
          </a:p>
        </p:txBody>
      </p:sp>
      <p:sp>
        <p:nvSpPr>
          <p:cNvPr id="17" name="CasellaDiTesto 16">
            <a:extLst>
              <a:ext uri="{FF2B5EF4-FFF2-40B4-BE49-F238E27FC236}">
                <a16:creationId xmlns:a16="http://schemas.microsoft.com/office/drawing/2014/main" id="{EA5D3C52-7D6A-4FC8-310D-F117DB9077E9}"/>
              </a:ext>
            </a:extLst>
          </p:cNvPr>
          <p:cNvSpPr txBox="1"/>
          <p:nvPr/>
        </p:nvSpPr>
        <p:spPr>
          <a:xfrm>
            <a:off x="5032995" y="3800557"/>
            <a:ext cx="3747687"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dirty="0">
                <a:solidFill>
                  <a:schemeClr val="accent1"/>
                </a:solidFill>
              </a:rPr>
              <a:t>Nel 2022 (ultimo dato disponibile), 1.001 persone con disabilità hanno ricevuto almeno una prestazione dal Servizio sociale professionale</a:t>
            </a:r>
            <a:endParaRPr lang="it-IT" dirty="0"/>
          </a:p>
        </p:txBody>
      </p:sp>
    </p:spTree>
    <p:extLst>
      <p:ext uri="{BB962C8B-B14F-4D97-AF65-F5344CB8AC3E}">
        <p14:creationId xmlns:p14="http://schemas.microsoft.com/office/powerpoint/2010/main" val="153915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a:extLst>
            <a:ext uri="{FF2B5EF4-FFF2-40B4-BE49-F238E27FC236}">
              <a16:creationId xmlns:a16="http://schemas.microsoft.com/office/drawing/2014/main" id="{77569757-DF1A-4C67-C196-29EE95770CDE}"/>
            </a:ext>
          </a:extLst>
        </p:cNvPr>
        <p:cNvGrpSpPr/>
        <p:nvPr/>
      </p:nvGrpSpPr>
      <p:grpSpPr>
        <a:xfrm>
          <a:off x="0" y="0"/>
          <a:ext cx="0" cy="0"/>
          <a:chOff x="0" y="0"/>
          <a:chExt cx="0" cy="0"/>
        </a:xfrm>
      </p:grpSpPr>
      <p:sp>
        <p:nvSpPr>
          <p:cNvPr id="111" name="Google Shape;111;p16">
            <a:extLst>
              <a:ext uri="{FF2B5EF4-FFF2-40B4-BE49-F238E27FC236}">
                <a16:creationId xmlns:a16="http://schemas.microsoft.com/office/drawing/2014/main" id="{9367DC05-FAE1-3218-3CEA-A4872B707DA7}"/>
              </a:ext>
            </a:extLst>
          </p:cNvPr>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pic>
        <p:nvPicPr>
          <p:cNvPr id="112" name="Google Shape;112;p16">
            <a:extLst>
              <a:ext uri="{FF2B5EF4-FFF2-40B4-BE49-F238E27FC236}">
                <a16:creationId xmlns:a16="http://schemas.microsoft.com/office/drawing/2014/main" id="{DA56022E-1C52-D25D-73FE-98331033A00F}"/>
              </a:ext>
            </a:extLst>
          </p:cNvPr>
          <p:cNvPicPr preferRelativeResize="0"/>
          <p:nvPr/>
        </p:nvPicPr>
        <p:blipFill>
          <a:blip r:embed="rId3">
            <a:alphaModFix/>
            <a:duotone>
              <a:prstClr val="black"/>
              <a:schemeClr val="accent1">
                <a:tint val="45000"/>
                <a:satMod val="400000"/>
              </a:schemeClr>
            </a:duotone>
          </a:blip>
          <a:stretch>
            <a:fillRect/>
          </a:stretch>
        </p:blipFill>
        <p:spPr>
          <a:xfrm>
            <a:off x="834425" y="-281000"/>
            <a:ext cx="1513101" cy="1513101"/>
          </a:xfrm>
          <a:prstGeom prst="rect">
            <a:avLst/>
          </a:prstGeom>
          <a:noFill/>
          <a:ln>
            <a:noFill/>
          </a:ln>
        </p:spPr>
      </p:pic>
      <p:pic>
        <p:nvPicPr>
          <p:cNvPr id="114" name="Google Shape;114;p16">
            <a:extLst>
              <a:ext uri="{FF2B5EF4-FFF2-40B4-BE49-F238E27FC236}">
                <a16:creationId xmlns:a16="http://schemas.microsoft.com/office/drawing/2014/main" id="{BB53D003-D0ED-E8DB-BAD4-518A51A0BCBA}"/>
              </a:ext>
            </a:extLst>
          </p:cNvPr>
          <p:cNvPicPr preferRelativeResize="0"/>
          <p:nvPr/>
        </p:nvPicPr>
        <p:blipFill>
          <a:blip r:embed="rId4">
            <a:alphaModFix/>
          </a:blip>
          <a:stretch>
            <a:fillRect/>
          </a:stretch>
        </p:blipFill>
        <p:spPr>
          <a:xfrm>
            <a:off x="5811975" y="4780052"/>
            <a:ext cx="660733" cy="330348"/>
          </a:xfrm>
          <a:prstGeom prst="rect">
            <a:avLst/>
          </a:prstGeom>
          <a:noFill/>
          <a:ln>
            <a:noFill/>
          </a:ln>
        </p:spPr>
      </p:pic>
      <p:pic>
        <p:nvPicPr>
          <p:cNvPr id="115" name="Google Shape;115;p16">
            <a:extLst>
              <a:ext uri="{FF2B5EF4-FFF2-40B4-BE49-F238E27FC236}">
                <a16:creationId xmlns:a16="http://schemas.microsoft.com/office/drawing/2014/main" id="{818B5FB5-D572-7323-229B-C1436EC388CE}"/>
              </a:ext>
            </a:extLst>
          </p:cNvPr>
          <p:cNvPicPr preferRelativeResize="0"/>
          <p:nvPr/>
        </p:nvPicPr>
        <p:blipFill>
          <a:blip r:embed="rId5">
            <a:alphaModFix/>
          </a:blip>
          <a:stretch>
            <a:fillRect/>
          </a:stretch>
        </p:blipFill>
        <p:spPr>
          <a:xfrm>
            <a:off x="8169017" y="4780052"/>
            <a:ext cx="533858" cy="330346"/>
          </a:xfrm>
          <a:prstGeom prst="rect">
            <a:avLst/>
          </a:prstGeom>
          <a:noFill/>
          <a:ln>
            <a:noFill/>
          </a:ln>
        </p:spPr>
      </p:pic>
      <p:pic>
        <p:nvPicPr>
          <p:cNvPr id="116" name="Google Shape;116;p16">
            <a:extLst>
              <a:ext uri="{FF2B5EF4-FFF2-40B4-BE49-F238E27FC236}">
                <a16:creationId xmlns:a16="http://schemas.microsoft.com/office/drawing/2014/main" id="{2FBB83B2-8C06-24E2-94C6-0C12A811053F}"/>
              </a:ext>
            </a:extLst>
          </p:cNvPr>
          <p:cNvPicPr preferRelativeResize="0"/>
          <p:nvPr/>
        </p:nvPicPr>
        <p:blipFill>
          <a:blip r:embed="rId6">
            <a:alphaModFix/>
          </a:blip>
          <a:stretch>
            <a:fillRect/>
          </a:stretch>
        </p:blipFill>
        <p:spPr>
          <a:xfrm>
            <a:off x="6597680" y="4780050"/>
            <a:ext cx="660698" cy="330349"/>
          </a:xfrm>
          <a:prstGeom prst="rect">
            <a:avLst/>
          </a:prstGeom>
          <a:noFill/>
          <a:ln>
            <a:noFill/>
          </a:ln>
        </p:spPr>
      </p:pic>
      <p:pic>
        <p:nvPicPr>
          <p:cNvPr id="117" name="Google Shape;117;p16">
            <a:extLst>
              <a:ext uri="{FF2B5EF4-FFF2-40B4-BE49-F238E27FC236}">
                <a16:creationId xmlns:a16="http://schemas.microsoft.com/office/drawing/2014/main" id="{27F3D1AC-2D49-7718-7696-822B5C1D9E17}"/>
              </a:ext>
            </a:extLst>
          </p:cNvPr>
          <p:cNvPicPr preferRelativeResize="0"/>
          <p:nvPr/>
        </p:nvPicPr>
        <p:blipFill>
          <a:blip r:embed="rId7">
            <a:alphaModFix/>
          </a:blip>
          <a:stretch>
            <a:fillRect/>
          </a:stretch>
        </p:blipFill>
        <p:spPr>
          <a:xfrm>
            <a:off x="7383349" y="4780052"/>
            <a:ext cx="660693" cy="330348"/>
          </a:xfrm>
          <a:prstGeom prst="rect">
            <a:avLst/>
          </a:prstGeom>
          <a:noFill/>
          <a:ln>
            <a:noFill/>
          </a:ln>
        </p:spPr>
      </p:pic>
      <p:sp>
        <p:nvSpPr>
          <p:cNvPr id="4" name="Titolo 1">
            <a:extLst>
              <a:ext uri="{FF2B5EF4-FFF2-40B4-BE49-F238E27FC236}">
                <a16:creationId xmlns:a16="http://schemas.microsoft.com/office/drawing/2014/main" id="{7DDEDA1C-B1E5-A8FE-FF3C-DD95074691F8}"/>
              </a:ext>
            </a:extLst>
          </p:cNvPr>
          <p:cNvSpPr>
            <a:spLocks noGrp="1"/>
          </p:cNvSpPr>
          <p:nvPr/>
        </p:nvSpPr>
        <p:spPr>
          <a:xfrm>
            <a:off x="2845946" y="-1464567"/>
            <a:ext cx="5449470" cy="430864"/>
          </a:xfrm>
          <a:prstGeom prst="rect">
            <a:avLst/>
          </a:prstGeom>
        </p:spPr>
        <p:txBody>
          <a:bodyPr vert="horz" lIns="91440" tIns="0" rIns="91440" bIns="0" rtlCol="0" anchor="b" anchorCtr="0">
            <a:noAutofit/>
          </a:bodyPr>
          <a:lstStyle>
            <a:defPPr>
              <a:defRPr lang="it-IT"/>
            </a:defPPr>
            <a:lvl1pPr algn="l" defTabSz="914400" rtl="0" eaLnBrk="1" latinLnBrk="0" hangingPunct="1">
              <a:lnSpc>
                <a:spcPct val="100000"/>
              </a:lnSpc>
              <a:spcBef>
                <a:spcPct val="0"/>
              </a:spcBef>
              <a:buNone/>
              <a:defRPr lang="it-IT" sz="3600" b="1" kern="1200" cap="all" baseline="0">
                <a:solidFill>
                  <a:schemeClr val="accent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it-IT" sz="2000" b="1" i="0" u="none" strike="noStrike" kern="1200" cap="all"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rPr>
              <a:t>Stato e bisogni di salute: evidenze dal profilo di salute zonale</a:t>
            </a:r>
          </a:p>
        </p:txBody>
      </p:sp>
      <p:sp>
        <p:nvSpPr>
          <p:cNvPr id="10" name="CasellaDiTesto 9">
            <a:extLst>
              <a:ext uri="{FF2B5EF4-FFF2-40B4-BE49-F238E27FC236}">
                <a16:creationId xmlns:a16="http://schemas.microsoft.com/office/drawing/2014/main" id="{70520CA6-74D9-3F9B-A2F0-E4982B2BD5FC}"/>
              </a:ext>
            </a:extLst>
          </p:cNvPr>
          <p:cNvSpPr txBox="1"/>
          <p:nvPr/>
        </p:nvSpPr>
        <p:spPr>
          <a:xfrm>
            <a:off x="4160432" y="141278"/>
            <a:ext cx="507538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800" b="1" i="0" u="none" strike="noStrike" kern="0" cap="none" spc="0" normalizeH="0" baseline="0" noProof="0" dirty="0">
                <a:ln>
                  <a:noFill/>
                </a:ln>
                <a:solidFill>
                  <a:srgbClr val="FFAE88">
                    <a:lumMod val="75000"/>
                  </a:srgbClr>
                </a:solidFill>
                <a:effectLst/>
                <a:uLnTx/>
                <a:uFillTx/>
                <a:latin typeface="Arial"/>
                <a:cs typeface="Arial"/>
                <a:sym typeface="Arial"/>
              </a:rPr>
              <a:t>LAVORO DOMESTICO </a:t>
            </a:r>
            <a:endParaRPr kumimoji="0" lang="it-IT" sz="2800" b="0" i="0" u="none" strike="noStrike" kern="0" cap="none" spc="0" normalizeH="0" baseline="0" noProof="0" dirty="0">
              <a:ln>
                <a:noFill/>
              </a:ln>
              <a:solidFill>
                <a:srgbClr val="FFAE88">
                  <a:lumMod val="75000"/>
                </a:srgbClr>
              </a:solidFill>
              <a:effectLst/>
              <a:uLnTx/>
              <a:uFillTx/>
              <a:latin typeface="Arial"/>
              <a:cs typeface="Arial"/>
              <a:sym typeface="Arial"/>
            </a:endParaRPr>
          </a:p>
        </p:txBody>
      </p:sp>
      <p:pic>
        <p:nvPicPr>
          <p:cNvPr id="5" name="Immagine 4" descr="Immagine che contiene testo, numero, Carattere, schermata&#10;&#10;Il contenuto generato dall'IA potrebbe non essere corretto.">
            <a:extLst>
              <a:ext uri="{FF2B5EF4-FFF2-40B4-BE49-F238E27FC236}">
                <a16:creationId xmlns:a16="http://schemas.microsoft.com/office/drawing/2014/main" id="{440EECA1-415D-5E4D-E894-EE57D22A1A2F}"/>
              </a:ext>
            </a:extLst>
          </p:cNvPr>
          <p:cNvPicPr>
            <a:picLocks noChangeAspect="1"/>
          </p:cNvPicPr>
          <p:nvPr/>
        </p:nvPicPr>
        <p:blipFill>
          <a:blip r:embed="rId8"/>
          <a:stretch>
            <a:fillRect/>
          </a:stretch>
        </p:blipFill>
        <p:spPr>
          <a:xfrm>
            <a:off x="1309986" y="1028108"/>
            <a:ext cx="6376000" cy="3751942"/>
          </a:xfrm>
          <a:prstGeom prst="rect">
            <a:avLst/>
          </a:prstGeom>
        </p:spPr>
      </p:pic>
      <p:sp>
        <p:nvSpPr>
          <p:cNvPr id="7" name="Rettangolo 6">
            <a:extLst>
              <a:ext uri="{FF2B5EF4-FFF2-40B4-BE49-F238E27FC236}">
                <a16:creationId xmlns:a16="http://schemas.microsoft.com/office/drawing/2014/main" id="{15658D2C-396E-1D82-6B7E-761E9F5817D2}"/>
              </a:ext>
            </a:extLst>
          </p:cNvPr>
          <p:cNvSpPr/>
          <p:nvPr/>
        </p:nvSpPr>
        <p:spPr>
          <a:xfrm>
            <a:off x="1219200" y="3597564"/>
            <a:ext cx="6534727" cy="290945"/>
          </a:xfrm>
          <a:prstGeom prst="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it-IT">
              <a:ln w="38100">
                <a:solidFill>
                  <a:schemeClr val="tx1"/>
                </a:solidFill>
              </a:ln>
            </a:endParaRPr>
          </a:p>
        </p:txBody>
      </p:sp>
    </p:spTree>
    <p:extLst>
      <p:ext uri="{BB962C8B-B14F-4D97-AF65-F5344CB8AC3E}">
        <p14:creationId xmlns:p14="http://schemas.microsoft.com/office/powerpoint/2010/main" val="963838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3">
          <a:extLst>
            <a:ext uri="{FF2B5EF4-FFF2-40B4-BE49-F238E27FC236}">
              <a16:creationId xmlns:a16="http://schemas.microsoft.com/office/drawing/2014/main" id="{23E2A51E-56D6-279A-02B0-BE32CCA76808}"/>
            </a:ext>
          </a:extLst>
        </p:cNvPr>
        <p:cNvGrpSpPr/>
        <p:nvPr/>
      </p:nvGrpSpPr>
      <p:grpSpPr>
        <a:xfrm>
          <a:off x="0" y="0"/>
          <a:ext cx="0" cy="0"/>
          <a:chOff x="0" y="0"/>
          <a:chExt cx="0" cy="0"/>
        </a:xfrm>
      </p:grpSpPr>
      <p:sp>
        <p:nvSpPr>
          <p:cNvPr id="124" name="Google Shape;124;p17">
            <a:extLst>
              <a:ext uri="{FF2B5EF4-FFF2-40B4-BE49-F238E27FC236}">
                <a16:creationId xmlns:a16="http://schemas.microsoft.com/office/drawing/2014/main" id="{14F4555B-AFD8-A8D9-9D19-95BD2CB1C4C4}"/>
              </a:ext>
            </a:extLst>
          </p:cNvPr>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pic>
        <p:nvPicPr>
          <p:cNvPr id="125" name="Google Shape;125;p17">
            <a:extLst>
              <a:ext uri="{FF2B5EF4-FFF2-40B4-BE49-F238E27FC236}">
                <a16:creationId xmlns:a16="http://schemas.microsoft.com/office/drawing/2014/main" id="{3736FA2A-64F5-42BA-2DD5-7FEC99FDE093}"/>
              </a:ext>
            </a:extLst>
          </p:cNvPr>
          <p:cNvPicPr preferRelativeResize="0"/>
          <p:nvPr/>
        </p:nvPicPr>
        <p:blipFill>
          <a:blip r:embed="rId3">
            <a:alphaModFix/>
            <a:duotone>
              <a:prstClr val="black"/>
              <a:schemeClr val="accent1">
                <a:tint val="45000"/>
                <a:satMod val="400000"/>
              </a:schemeClr>
            </a:duotone>
          </a:blip>
          <a:stretch>
            <a:fillRect/>
          </a:stretch>
        </p:blipFill>
        <p:spPr>
          <a:xfrm>
            <a:off x="156099" y="-174783"/>
            <a:ext cx="1513101" cy="1513101"/>
          </a:xfrm>
          <a:prstGeom prst="rect">
            <a:avLst/>
          </a:prstGeom>
          <a:noFill/>
          <a:ln>
            <a:noFill/>
          </a:ln>
        </p:spPr>
      </p:pic>
      <p:pic>
        <p:nvPicPr>
          <p:cNvPr id="127" name="Google Shape;127;p17">
            <a:extLst>
              <a:ext uri="{FF2B5EF4-FFF2-40B4-BE49-F238E27FC236}">
                <a16:creationId xmlns:a16="http://schemas.microsoft.com/office/drawing/2014/main" id="{57866FE8-E02D-5CA4-550C-E54421E7026D}"/>
              </a:ext>
            </a:extLst>
          </p:cNvPr>
          <p:cNvPicPr preferRelativeResize="0"/>
          <p:nvPr/>
        </p:nvPicPr>
        <p:blipFill>
          <a:blip r:embed="rId4">
            <a:alphaModFix/>
          </a:blip>
          <a:stretch>
            <a:fillRect/>
          </a:stretch>
        </p:blipFill>
        <p:spPr>
          <a:xfrm>
            <a:off x="5811975" y="4780052"/>
            <a:ext cx="660733" cy="330348"/>
          </a:xfrm>
          <a:prstGeom prst="rect">
            <a:avLst/>
          </a:prstGeom>
          <a:noFill/>
          <a:ln>
            <a:noFill/>
          </a:ln>
        </p:spPr>
      </p:pic>
      <p:pic>
        <p:nvPicPr>
          <p:cNvPr id="128" name="Google Shape;128;p17">
            <a:extLst>
              <a:ext uri="{FF2B5EF4-FFF2-40B4-BE49-F238E27FC236}">
                <a16:creationId xmlns:a16="http://schemas.microsoft.com/office/drawing/2014/main" id="{11C855D8-FC99-19D9-4BEF-7D9A88461462}"/>
              </a:ext>
            </a:extLst>
          </p:cNvPr>
          <p:cNvPicPr preferRelativeResize="0"/>
          <p:nvPr/>
        </p:nvPicPr>
        <p:blipFill>
          <a:blip r:embed="rId5">
            <a:alphaModFix/>
          </a:blip>
          <a:stretch>
            <a:fillRect/>
          </a:stretch>
        </p:blipFill>
        <p:spPr>
          <a:xfrm>
            <a:off x="8169017" y="4780052"/>
            <a:ext cx="533858" cy="330346"/>
          </a:xfrm>
          <a:prstGeom prst="rect">
            <a:avLst/>
          </a:prstGeom>
          <a:noFill/>
          <a:ln>
            <a:noFill/>
          </a:ln>
        </p:spPr>
      </p:pic>
      <p:pic>
        <p:nvPicPr>
          <p:cNvPr id="129" name="Google Shape;129;p17">
            <a:extLst>
              <a:ext uri="{FF2B5EF4-FFF2-40B4-BE49-F238E27FC236}">
                <a16:creationId xmlns:a16="http://schemas.microsoft.com/office/drawing/2014/main" id="{B417ABF6-CAAD-348E-162B-F601D30B8086}"/>
              </a:ext>
            </a:extLst>
          </p:cNvPr>
          <p:cNvPicPr preferRelativeResize="0"/>
          <p:nvPr/>
        </p:nvPicPr>
        <p:blipFill>
          <a:blip r:embed="rId6">
            <a:alphaModFix/>
          </a:blip>
          <a:stretch>
            <a:fillRect/>
          </a:stretch>
        </p:blipFill>
        <p:spPr>
          <a:xfrm>
            <a:off x="6597680" y="4780050"/>
            <a:ext cx="660698" cy="330349"/>
          </a:xfrm>
          <a:prstGeom prst="rect">
            <a:avLst/>
          </a:prstGeom>
          <a:noFill/>
          <a:ln>
            <a:noFill/>
          </a:ln>
        </p:spPr>
      </p:pic>
      <p:pic>
        <p:nvPicPr>
          <p:cNvPr id="130" name="Google Shape;130;p17">
            <a:extLst>
              <a:ext uri="{FF2B5EF4-FFF2-40B4-BE49-F238E27FC236}">
                <a16:creationId xmlns:a16="http://schemas.microsoft.com/office/drawing/2014/main" id="{8121CF7D-9D42-6AB0-1969-DF58F6A91DB6}"/>
              </a:ext>
            </a:extLst>
          </p:cNvPr>
          <p:cNvPicPr preferRelativeResize="0"/>
          <p:nvPr/>
        </p:nvPicPr>
        <p:blipFill>
          <a:blip r:embed="rId7">
            <a:alphaModFix/>
          </a:blip>
          <a:stretch>
            <a:fillRect/>
          </a:stretch>
        </p:blipFill>
        <p:spPr>
          <a:xfrm>
            <a:off x="7383349" y="4780052"/>
            <a:ext cx="660693" cy="330348"/>
          </a:xfrm>
          <a:prstGeom prst="rect">
            <a:avLst/>
          </a:prstGeom>
          <a:noFill/>
          <a:ln>
            <a:noFill/>
          </a:ln>
        </p:spPr>
      </p:pic>
      <p:sp>
        <p:nvSpPr>
          <p:cNvPr id="32" name="CasellaDiTesto 31">
            <a:extLst>
              <a:ext uri="{FF2B5EF4-FFF2-40B4-BE49-F238E27FC236}">
                <a16:creationId xmlns:a16="http://schemas.microsoft.com/office/drawing/2014/main" id="{15B6E113-CE75-5D7F-D3D3-64A6CBCDE3DA}"/>
              </a:ext>
            </a:extLst>
          </p:cNvPr>
          <p:cNvSpPr txBox="1"/>
          <p:nvPr/>
        </p:nvSpPr>
        <p:spPr>
          <a:xfrm>
            <a:off x="4378957" y="451999"/>
            <a:ext cx="460894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400" b="1" u="none" strike="noStrike" kern="0" cap="none" spc="0" normalizeH="0" baseline="0" noProof="0" dirty="0">
                <a:ln>
                  <a:noFill/>
                </a:ln>
                <a:solidFill>
                  <a:schemeClr val="tx1"/>
                </a:solidFill>
                <a:effectLst/>
                <a:uLnTx/>
                <a:uFillTx/>
                <a:latin typeface="+mj-lt"/>
                <a:ea typeface="Lato"/>
                <a:cs typeface="Lato"/>
                <a:sym typeface="Lato"/>
              </a:rPr>
              <a:t>IN SINTESI</a:t>
            </a:r>
          </a:p>
        </p:txBody>
      </p:sp>
      <p:sp>
        <p:nvSpPr>
          <p:cNvPr id="2" name="CasellaDiTesto 1">
            <a:extLst>
              <a:ext uri="{FF2B5EF4-FFF2-40B4-BE49-F238E27FC236}">
                <a16:creationId xmlns:a16="http://schemas.microsoft.com/office/drawing/2014/main" id="{56E47FE0-4BD3-9B0A-FD75-4CCF9C0621F8}"/>
              </a:ext>
            </a:extLst>
          </p:cNvPr>
          <p:cNvSpPr txBox="1"/>
          <p:nvPr/>
        </p:nvSpPr>
        <p:spPr>
          <a:xfrm>
            <a:off x="2369822" y="1338318"/>
            <a:ext cx="6884305" cy="5786199"/>
          </a:xfrm>
          <a:prstGeom prst="rect">
            <a:avLst/>
          </a:prstGeom>
          <a:noFill/>
        </p:spPr>
        <p:txBody>
          <a:bodyPr wrap="square" rtlCol="0">
            <a:spAutoFit/>
          </a:bodyPr>
          <a:lstStyle/>
          <a:p>
            <a:pPr marL="285750" indent="-285750">
              <a:buFont typeface="Wingdings" panose="05000000000000000000" pitchFamily="2" charset="2"/>
              <a:buChar char="ü"/>
            </a:pPr>
            <a:r>
              <a:rPr lang="it-IT" sz="1800" b="1" dirty="0">
                <a:solidFill>
                  <a:schemeClr val="accent1"/>
                </a:solidFill>
              </a:rPr>
              <a:t>Invecchiamento della popolazione e tendenza alla «polverizzazione» delle strutture familiari</a:t>
            </a:r>
          </a:p>
          <a:p>
            <a:pPr marL="285750" indent="-285750">
              <a:buFont typeface="Wingdings" panose="05000000000000000000" pitchFamily="2" charset="2"/>
              <a:buChar char="ü"/>
            </a:pPr>
            <a:endParaRPr lang="it-IT" sz="1800" b="1" dirty="0">
              <a:solidFill>
                <a:schemeClr val="accent1"/>
              </a:solidFill>
            </a:endParaRPr>
          </a:p>
          <a:p>
            <a:pPr marL="285750" indent="-285750">
              <a:buFont typeface="Wingdings" panose="05000000000000000000" pitchFamily="2" charset="2"/>
              <a:buChar char="ü"/>
            </a:pPr>
            <a:r>
              <a:rPr lang="it-IT" sz="1800" b="1" dirty="0">
                <a:solidFill>
                  <a:schemeClr val="accent1"/>
                </a:solidFill>
              </a:rPr>
              <a:t>Progressivo aumento delle certificazioni di persone in condizioni di disabilità</a:t>
            </a:r>
          </a:p>
          <a:p>
            <a:pPr marL="285750" indent="-285750">
              <a:buFont typeface="Wingdings" panose="05000000000000000000" pitchFamily="2" charset="2"/>
              <a:buChar char="ü"/>
            </a:pPr>
            <a:endParaRPr lang="it-IT" sz="1800" b="1" dirty="0">
              <a:solidFill>
                <a:schemeClr val="accent1"/>
              </a:solidFill>
            </a:endParaRPr>
          </a:p>
          <a:p>
            <a:pPr marL="285750" indent="-285750">
              <a:buFont typeface="Wingdings" panose="05000000000000000000" pitchFamily="2" charset="2"/>
              <a:buChar char="ü"/>
            </a:pPr>
            <a:r>
              <a:rPr lang="it-IT" sz="1800" b="1" dirty="0">
                <a:solidFill>
                  <a:schemeClr val="accent1"/>
                </a:solidFill>
              </a:rPr>
              <a:t>Numero ridotto di anziani in assistenza domiciliare</a:t>
            </a:r>
          </a:p>
          <a:p>
            <a:pPr marL="285750" indent="-285750">
              <a:buFont typeface="Wingdings" panose="05000000000000000000" pitchFamily="2" charset="2"/>
              <a:buChar char="ü"/>
            </a:pPr>
            <a:endParaRPr lang="it-IT" sz="1800" b="1" dirty="0">
              <a:solidFill>
                <a:schemeClr val="accent1"/>
              </a:solidFill>
            </a:endParaRPr>
          </a:p>
          <a:p>
            <a:pPr marL="285750" indent="-285750">
              <a:buFont typeface="Wingdings" panose="05000000000000000000" pitchFamily="2" charset="2"/>
              <a:buChar char="ü"/>
            </a:pPr>
            <a:r>
              <a:rPr lang="it-IT" sz="1800" b="1" dirty="0">
                <a:solidFill>
                  <a:schemeClr val="accent1"/>
                </a:solidFill>
              </a:rPr>
              <a:t>Attività domiciliare prestazionale o presa in carico complessiva?</a:t>
            </a:r>
          </a:p>
          <a:p>
            <a:pPr marL="285750" indent="-285750">
              <a:buFont typeface="Wingdings" panose="05000000000000000000" pitchFamily="2" charset="2"/>
              <a:buChar char="ü"/>
            </a:pPr>
            <a:endParaRPr lang="it-IT" sz="1800" b="1" dirty="0">
              <a:solidFill>
                <a:schemeClr val="accent1"/>
              </a:solidFill>
            </a:endParaRPr>
          </a:p>
          <a:p>
            <a:pPr marL="285750" indent="-285750">
              <a:buFont typeface="Wingdings" panose="05000000000000000000" pitchFamily="2" charset="2"/>
              <a:buChar char="ü"/>
            </a:pPr>
            <a:endParaRPr lang="it-IT" sz="1800" b="1" dirty="0">
              <a:solidFill>
                <a:schemeClr val="accent1"/>
              </a:solidFill>
            </a:endParaRPr>
          </a:p>
          <a:p>
            <a:endParaRPr lang="it-IT" b="1" dirty="0">
              <a:solidFill>
                <a:schemeClr val="accent1"/>
              </a:solidFill>
            </a:endParaRPr>
          </a:p>
          <a:p>
            <a:pPr marL="285750" indent="-285750">
              <a:buFont typeface="Wingdings" panose="05000000000000000000" pitchFamily="2" charset="2"/>
              <a:buChar char="ü"/>
            </a:pPr>
            <a:endParaRPr lang="it-IT" b="1" dirty="0">
              <a:solidFill>
                <a:schemeClr val="accent1"/>
              </a:solidFill>
            </a:endParaRPr>
          </a:p>
          <a:p>
            <a:pPr marL="285750" indent="-285750">
              <a:buFont typeface="Wingdings" panose="05000000000000000000" pitchFamily="2" charset="2"/>
              <a:buChar char="ü"/>
            </a:pPr>
            <a:endParaRPr lang="it-IT" b="1" dirty="0">
              <a:solidFill>
                <a:schemeClr val="accent1"/>
              </a:solidFill>
            </a:endParaRPr>
          </a:p>
          <a:p>
            <a:pPr marL="285750" indent="-285750">
              <a:buFont typeface="Wingdings" panose="05000000000000000000" pitchFamily="2" charset="2"/>
              <a:buChar char="ü"/>
            </a:pPr>
            <a:endParaRPr lang="it-IT" b="1" dirty="0">
              <a:solidFill>
                <a:schemeClr val="accent1"/>
              </a:solidFill>
            </a:endParaRPr>
          </a:p>
          <a:p>
            <a:pPr marL="285750" indent="-285750">
              <a:buFont typeface="Wingdings" panose="05000000000000000000" pitchFamily="2" charset="2"/>
              <a:buChar char="ü"/>
            </a:pPr>
            <a:endParaRPr lang="it-IT" b="1" dirty="0">
              <a:solidFill>
                <a:schemeClr val="accent1"/>
              </a:solidFill>
            </a:endParaRPr>
          </a:p>
          <a:p>
            <a:pPr marL="285750" indent="-285750">
              <a:buFont typeface="Wingdings" panose="05000000000000000000" pitchFamily="2" charset="2"/>
              <a:buChar char="ü"/>
            </a:pPr>
            <a:endParaRPr lang="it-IT" b="1" dirty="0">
              <a:solidFill>
                <a:schemeClr val="accent1"/>
              </a:solidFill>
            </a:endParaRPr>
          </a:p>
          <a:p>
            <a:pPr marL="285750" indent="-285750">
              <a:buFont typeface="Wingdings" panose="05000000000000000000" pitchFamily="2" charset="2"/>
              <a:buChar char="ü"/>
            </a:pPr>
            <a:endParaRPr lang="it-IT" b="1" dirty="0">
              <a:solidFill>
                <a:schemeClr val="accent1"/>
              </a:solidFill>
            </a:endParaRPr>
          </a:p>
          <a:p>
            <a:pPr marL="285750" indent="-285750">
              <a:buFont typeface="Wingdings" panose="05000000000000000000" pitchFamily="2" charset="2"/>
              <a:buChar char="ü"/>
            </a:pPr>
            <a:endParaRPr lang="it-IT" b="1" dirty="0">
              <a:solidFill>
                <a:schemeClr val="accent1"/>
              </a:solidFill>
            </a:endParaRPr>
          </a:p>
          <a:p>
            <a:pPr marL="285750" indent="-285750">
              <a:buFont typeface="Wingdings" panose="05000000000000000000" pitchFamily="2" charset="2"/>
              <a:buChar char="ü"/>
            </a:pPr>
            <a:endParaRPr lang="it-IT" b="1" dirty="0">
              <a:solidFill>
                <a:schemeClr val="accent1"/>
              </a:solidFill>
            </a:endParaRPr>
          </a:p>
          <a:p>
            <a:pPr marL="285750" indent="-285750">
              <a:buFont typeface="Wingdings" panose="05000000000000000000" pitchFamily="2" charset="2"/>
              <a:buChar char="ü"/>
            </a:pPr>
            <a:endParaRPr lang="it-IT" b="1" dirty="0">
              <a:solidFill>
                <a:schemeClr val="accent1"/>
              </a:solidFill>
            </a:endParaRPr>
          </a:p>
          <a:p>
            <a:pPr marL="285750" indent="-285750">
              <a:buFont typeface="Wingdings" panose="05000000000000000000" pitchFamily="2" charset="2"/>
              <a:buChar char="ü"/>
            </a:pPr>
            <a:endParaRPr lang="it-IT" b="1" dirty="0">
              <a:solidFill>
                <a:schemeClr val="accent1"/>
              </a:solidFill>
            </a:endParaRPr>
          </a:p>
        </p:txBody>
      </p:sp>
      <p:pic>
        <p:nvPicPr>
          <p:cNvPr id="5" name="Immagine 4">
            <a:extLst>
              <a:ext uri="{FF2B5EF4-FFF2-40B4-BE49-F238E27FC236}">
                <a16:creationId xmlns:a16="http://schemas.microsoft.com/office/drawing/2014/main" id="{D3A5FFFE-4AE9-3577-9A7D-8808BF1EB728}"/>
              </a:ext>
            </a:extLst>
          </p:cNvPr>
          <p:cNvPicPr>
            <a:picLocks noChangeAspect="1"/>
          </p:cNvPicPr>
          <p:nvPr/>
        </p:nvPicPr>
        <p:blipFill>
          <a:blip r:embed="rId8"/>
          <a:stretch>
            <a:fillRect/>
          </a:stretch>
        </p:blipFill>
        <p:spPr>
          <a:xfrm>
            <a:off x="-96982" y="1556600"/>
            <a:ext cx="2518518" cy="2518518"/>
          </a:xfrm>
          <a:prstGeom prst="rect">
            <a:avLst/>
          </a:prstGeom>
        </p:spPr>
      </p:pic>
    </p:spTree>
    <p:extLst>
      <p:ext uri="{BB962C8B-B14F-4D97-AF65-F5344CB8AC3E}">
        <p14:creationId xmlns:p14="http://schemas.microsoft.com/office/powerpoint/2010/main" val="912622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259F5"/>
        </a:solidFill>
        <a:effectLst/>
      </p:bgPr>
    </p:bg>
    <p:spTree>
      <p:nvGrpSpPr>
        <p:cNvPr id="1" name="Shape 123"/>
        <p:cNvGrpSpPr/>
        <p:nvPr/>
      </p:nvGrpSpPr>
      <p:grpSpPr>
        <a:xfrm>
          <a:off x="0" y="0"/>
          <a:ext cx="0" cy="0"/>
          <a:chOff x="0" y="0"/>
          <a:chExt cx="0" cy="0"/>
        </a:xfrm>
      </p:grpSpPr>
      <p:sp>
        <p:nvSpPr>
          <p:cNvPr id="124" name="Google Shape;124;p17"/>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pic>
        <p:nvPicPr>
          <p:cNvPr id="125" name="Google Shape;125;p17"/>
          <p:cNvPicPr preferRelativeResize="0"/>
          <p:nvPr/>
        </p:nvPicPr>
        <p:blipFill>
          <a:blip r:embed="rId3">
            <a:alphaModFix/>
          </a:blip>
          <a:stretch>
            <a:fillRect/>
          </a:stretch>
        </p:blipFill>
        <p:spPr>
          <a:xfrm>
            <a:off x="834425" y="-281000"/>
            <a:ext cx="1513101" cy="1513101"/>
          </a:xfrm>
          <a:prstGeom prst="rect">
            <a:avLst/>
          </a:prstGeom>
          <a:noFill/>
          <a:ln>
            <a:noFill/>
          </a:ln>
        </p:spPr>
      </p:pic>
      <p:pic>
        <p:nvPicPr>
          <p:cNvPr id="127" name="Google Shape;127;p17"/>
          <p:cNvPicPr preferRelativeResize="0"/>
          <p:nvPr/>
        </p:nvPicPr>
        <p:blipFill>
          <a:blip r:embed="rId4">
            <a:alphaModFix/>
          </a:blip>
          <a:stretch>
            <a:fillRect/>
          </a:stretch>
        </p:blipFill>
        <p:spPr>
          <a:xfrm>
            <a:off x="5811975" y="4780052"/>
            <a:ext cx="660733" cy="330348"/>
          </a:xfrm>
          <a:prstGeom prst="rect">
            <a:avLst/>
          </a:prstGeom>
          <a:noFill/>
          <a:ln>
            <a:noFill/>
          </a:ln>
        </p:spPr>
      </p:pic>
      <p:pic>
        <p:nvPicPr>
          <p:cNvPr id="128" name="Google Shape;128;p17"/>
          <p:cNvPicPr preferRelativeResize="0"/>
          <p:nvPr/>
        </p:nvPicPr>
        <p:blipFill>
          <a:blip r:embed="rId5">
            <a:alphaModFix/>
          </a:blip>
          <a:stretch>
            <a:fillRect/>
          </a:stretch>
        </p:blipFill>
        <p:spPr>
          <a:xfrm>
            <a:off x="8169017" y="4780052"/>
            <a:ext cx="533858" cy="330346"/>
          </a:xfrm>
          <a:prstGeom prst="rect">
            <a:avLst/>
          </a:prstGeom>
          <a:noFill/>
          <a:ln>
            <a:noFill/>
          </a:ln>
        </p:spPr>
      </p:pic>
      <p:pic>
        <p:nvPicPr>
          <p:cNvPr id="129" name="Google Shape;129;p17"/>
          <p:cNvPicPr preferRelativeResize="0"/>
          <p:nvPr/>
        </p:nvPicPr>
        <p:blipFill>
          <a:blip r:embed="rId6">
            <a:alphaModFix/>
          </a:blip>
          <a:stretch>
            <a:fillRect/>
          </a:stretch>
        </p:blipFill>
        <p:spPr>
          <a:xfrm>
            <a:off x="6597680" y="4780050"/>
            <a:ext cx="660698" cy="330349"/>
          </a:xfrm>
          <a:prstGeom prst="rect">
            <a:avLst/>
          </a:prstGeom>
          <a:noFill/>
          <a:ln>
            <a:noFill/>
          </a:ln>
        </p:spPr>
      </p:pic>
      <p:pic>
        <p:nvPicPr>
          <p:cNvPr id="130" name="Google Shape;130;p17"/>
          <p:cNvPicPr preferRelativeResize="0"/>
          <p:nvPr/>
        </p:nvPicPr>
        <p:blipFill>
          <a:blip r:embed="rId7">
            <a:alphaModFix/>
          </a:blip>
          <a:stretch>
            <a:fillRect/>
          </a:stretch>
        </p:blipFill>
        <p:spPr>
          <a:xfrm>
            <a:off x="7383349" y="4780052"/>
            <a:ext cx="660693" cy="330348"/>
          </a:xfrm>
          <a:prstGeom prst="rect">
            <a:avLst/>
          </a:prstGeom>
          <a:noFill/>
          <a:ln>
            <a:noFill/>
          </a:ln>
        </p:spPr>
      </p:pic>
      <p:sp>
        <p:nvSpPr>
          <p:cNvPr id="131" name="Google Shape;131;p17"/>
          <p:cNvSpPr txBox="1"/>
          <p:nvPr/>
        </p:nvSpPr>
        <p:spPr>
          <a:xfrm>
            <a:off x="858982" y="788526"/>
            <a:ext cx="7781637" cy="492412"/>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2000" dirty="0">
                <a:solidFill>
                  <a:srgbClr val="FFFFFF"/>
                </a:solidFill>
                <a:latin typeface="Raleway" pitchFamily="2" charset="0"/>
                <a:ea typeface="Lato"/>
              </a:rPr>
              <a:t>Analisi dei bisogni</a:t>
            </a:r>
            <a:endParaRPr kumimoji="0" sz="3600" b="0" i="0" u="none" strike="noStrike" kern="0" cap="none" spc="0" normalizeH="0" baseline="0" noProof="0" dirty="0">
              <a:ln>
                <a:noFill/>
              </a:ln>
              <a:solidFill>
                <a:srgbClr val="FFFFFF"/>
              </a:solidFill>
              <a:effectLst/>
              <a:uLnTx/>
              <a:uFillTx/>
              <a:latin typeface="Raleway" pitchFamily="2" charset="0"/>
              <a:ea typeface="Lato"/>
              <a:cs typeface="Lato"/>
              <a:sym typeface="Lato"/>
            </a:endParaRPr>
          </a:p>
        </p:txBody>
      </p:sp>
      <p:sp>
        <p:nvSpPr>
          <p:cNvPr id="2" name="Rettangolo ad angolo ripiegato 1">
            <a:extLst>
              <a:ext uri="{FF2B5EF4-FFF2-40B4-BE49-F238E27FC236}">
                <a16:creationId xmlns:a16="http://schemas.microsoft.com/office/drawing/2014/main" id="{2CDF11B0-689F-6D4E-AF71-734B6433301E}"/>
              </a:ext>
            </a:extLst>
          </p:cNvPr>
          <p:cNvSpPr/>
          <p:nvPr/>
        </p:nvSpPr>
        <p:spPr>
          <a:xfrm>
            <a:off x="184729" y="1157193"/>
            <a:ext cx="1630217" cy="1078674"/>
          </a:xfrm>
          <a:prstGeom prst="foldedCorner">
            <a:avLst/>
          </a:prstGeom>
          <a:solidFill>
            <a:schemeClr val="tx1">
              <a:lumMod val="20000"/>
              <a:lumOff val="80000"/>
              <a:alpha val="99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rPr>
              <a:t>Bisogno di accesso al farmaco e  fornitura</a:t>
            </a:r>
          </a:p>
        </p:txBody>
      </p:sp>
      <p:sp>
        <p:nvSpPr>
          <p:cNvPr id="3" name="Rettangolo ad angolo ripiegato 2">
            <a:extLst>
              <a:ext uri="{FF2B5EF4-FFF2-40B4-BE49-F238E27FC236}">
                <a16:creationId xmlns:a16="http://schemas.microsoft.com/office/drawing/2014/main" id="{E6D12232-AA87-D052-0A70-D625CC2C3C0D}"/>
              </a:ext>
            </a:extLst>
          </p:cNvPr>
          <p:cNvSpPr/>
          <p:nvPr/>
        </p:nvSpPr>
        <p:spPr>
          <a:xfrm>
            <a:off x="1969654" y="1203373"/>
            <a:ext cx="1630217" cy="1078674"/>
          </a:xfrm>
          <a:prstGeom prst="foldedCorner">
            <a:avLst/>
          </a:prstGeom>
          <a:solidFill>
            <a:srgbClr val="FFFF00">
              <a:alpha val="99000"/>
            </a:srgb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rPr>
              <a:t>Orientamento e supporto per accesso ai Servizi</a:t>
            </a:r>
          </a:p>
        </p:txBody>
      </p:sp>
      <p:sp>
        <p:nvSpPr>
          <p:cNvPr id="4" name="Rettangolo ad angolo ripiegato 3">
            <a:extLst>
              <a:ext uri="{FF2B5EF4-FFF2-40B4-BE49-F238E27FC236}">
                <a16:creationId xmlns:a16="http://schemas.microsoft.com/office/drawing/2014/main" id="{1BE1041E-E3CA-B3A7-FDA6-7D243B094EB6}"/>
              </a:ext>
            </a:extLst>
          </p:cNvPr>
          <p:cNvSpPr/>
          <p:nvPr/>
        </p:nvSpPr>
        <p:spPr>
          <a:xfrm>
            <a:off x="3796147" y="1309553"/>
            <a:ext cx="1630217" cy="1078674"/>
          </a:xfrm>
          <a:prstGeom prst="foldedCorner">
            <a:avLst/>
          </a:prstGeom>
          <a:solidFill>
            <a:srgbClr val="FFFF00">
              <a:alpha val="99000"/>
            </a:srgb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rPr>
              <a:t>Accessibilità delle informazioni</a:t>
            </a:r>
          </a:p>
        </p:txBody>
      </p:sp>
      <p:sp>
        <p:nvSpPr>
          <p:cNvPr id="5" name="Rettangolo ad angolo ripiegato 4">
            <a:extLst>
              <a:ext uri="{FF2B5EF4-FFF2-40B4-BE49-F238E27FC236}">
                <a16:creationId xmlns:a16="http://schemas.microsoft.com/office/drawing/2014/main" id="{5B1197BA-E8B8-C8E4-433C-2FF2B005673A}"/>
              </a:ext>
            </a:extLst>
          </p:cNvPr>
          <p:cNvSpPr/>
          <p:nvPr/>
        </p:nvSpPr>
        <p:spPr>
          <a:xfrm>
            <a:off x="5611020" y="1203335"/>
            <a:ext cx="1630217" cy="1078674"/>
          </a:xfrm>
          <a:prstGeom prst="foldedCorner">
            <a:avLst/>
          </a:prstGeom>
          <a:solidFill>
            <a:srgbClr val="FFC000">
              <a:alpha val="99000"/>
            </a:srgb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rPr>
              <a:t>Bisogno di relazionalità</a:t>
            </a:r>
          </a:p>
        </p:txBody>
      </p:sp>
      <p:sp>
        <p:nvSpPr>
          <p:cNvPr id="6" name="Rettangolo ad angolo ripiegato 5">
            <a:extLst>
              <a:ext uri="{FF2B5EF4-FFF2-40B4-BE49-F238E27FC236}">
                <a16:creationId xmlns:a16="http://schemas.microsoft.com/office/drawing/2014/main" id="{E224DB80-8199-B0D7-34D4-B3ED3A0E3C19}"/>
              </a:ext>
            </a:extLst>
          </p:cNvPr>
          <p:cNvSpPr/>
          <p:nvPr/>
        </p:nvSpPr>
        <p:spPr>
          <a:xfrm>
            <a:off x="226870" y="2456521"/>
            <a:ext cx="1630217" cy="1078674"/>
          </a:xfrm>
          <a:prstGeom prst="foldedCorner">
            <a:avLst/>
          </a:prstGeom>
          <a:solidFill>
            <a:srgbClr val="00B0F0">
              <a:alpha val="99000"/>
            </a:srgb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rPr>
              <a:t>Interventi multidisciplinari</a:t>
            </a:r>
          </a:p>
        </p:txBody>
      </p:sp>
      <p:sp>
        <p:nvSpPr>
          <p:cNvPr id="7" name="Rettangolo ad angolo ripiegato 6">
            <a:extLst>
              <a:ext uri="{FF2B5EF4-FFF2-40B4-BE49-F238E27FC236}">
                <a16:creationId xmlns:a16="http://schemas.microsoft.com/office/drawing/2014/main" id="{23ECF48A-1242-766F-A6A4-B7E59D54F822}"/>
              </a:ext>
            </a:extLst>
          </p:cNvPr>
          <p:cNvSpPr/>
          <p:nvPr/>
        </p:nvSpPr>
        <p:spPr>
          <a:xfrm>
            <a:off x="1995065" y="2448942"/>
            <a:ext cx="1630217" cy="1078674"/>
          </a:xfrm>
          <a:prstGeom prst="foldedCorner">
            <a:avLst/>
          </a:prstGeom>
          <a:solidFill>
            <a:srgbClr val="00B0F0">
              <a:alpha val="99000"/>
            </a:srgb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rgbClr val="000000"/>
              </a:buClr>
              <a:buSzTx/>
              <a:buFontTx/>
              <a:buChar char="-"/>
              <a:tabLst/>
              <a:defRPr/>
            </a:pPr>
            <a:r>
              <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rPr>
              <a:t>Raffinare i dati</a:t>
            </a:r>
          </a:p>
          <a:p>
            <a:pPr marL="285750" indent="-285750" algn="ctr">
              <a:buFontTx/>
              <a:buChar char="-"/>
            </a:pPr>
            <a:r>
              <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rPr>
              <a:t>Affinare le tecnologie</a:t>
            </a:r>
          </a:p>
        </p:txBody>
      </p:sp>
      <p:sp>
        <p:nvSpPr>
          <p:cNvPr id="8" name="Rettangolo ad angolo ripiegato 7">
            <a:extLst>
              <a:ext uri="{FF2B5EF4-FFF2-40B4-BE49-F238E27FC236}">
                <a16:creationId xmlns:a16="http://schemas.microsoft.com/office/drawing/2014/main" id="{310E5331-2347-8F60-FB2E-FF165C0B1F49}"/>
              </a:ext>
            </a:extLst>
          </p:cNvPr>
          <p:cNvSpPr/>
          <p:nvPr/>
        </p:nvSpPr>
        <p:spPr>
          <a:xfrm>
            <a:off x="226870" y="3755849"/>
            <a:ext cx="1630217" cy="1078674"/>
          </a:xfrm>
          <a:prstGeom prst="foldedCorner">
            <a:avLst/>
          </a:prstGeom>
          <a:solidFill>
            <a:srgbClr val="00B0F0">
              <a:alpha val="99000"/>
            </a:srgb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rPr>
              <a:t>Rafforzare il lavoro di equipe pubblico-privato</a:t>
            </a:r>
          </a:p>
        </p:txBody>
      </p:sp>
      <p:sp>
        <p:nvSpPr>
          <p:cNvPr id="9" name="Rettangolo ad angolo ripiegato 8">
            <a:extLst>
              <a:ext uri="{FF2B5EF4-FFF2-40B4-BE49-F238E27FC236}">
                <a16:creationId xmlns:a16="http://schemas.microsoft.com/office/drawing/2014/main" id="{18E43E13-BE2A-4DDF-7DC2-F5163DAA7FD4}"/>
              </a:ext>
            </a:extLst>
          </p:cNvPr>
          <p:cNvSpPr/>
          <p:nvPr/>
        </p:nvSpPr>
        <p:spPr>
          <a:xfrm>
            <a:off x="3796147" y="2545308"/>
            <a:ext cx="1630217" cy="1078674"/>
          </a:xfrm>
          <a:prstGeom prst="foldedCorner">
            <a:avLst/>
          </a:prstGeom>
          <a:solidFill>
            <a:srgbClr val="FFFF00">
              <a:alpha val="99000"/>
            </a:srgb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rPr>
              <a:t>Capacitare la persona anziana e il nucleo familiare</a:t>
            </a:r>
          </a:p>
        </p:txBody>
      </p:sp>
      <p:sp>
        <p:nvSpPr>
          <p:cNvPr id="10" name="Rettangolo ad angolo ripiegato 9">
            <a:extLst>
              <a:ext uri="{FF2B5EF4-FFF2-40B4-BE49-F238E27FC236}">
                <a16:creationId xmlns:a16="http://schemas.microsoft.com/office/drawing/2014/main" id="{9370EE96-1E14-FD20-C70F-692C8BBC3AA8}"/>
              </a:ext>
            </a:extLst>
          </p:cNvPr>
          <p:cNvSpPr/>
          <p:nvPr/>
        </p:nvSpPr>
        <p:spPr>
          <a:xfrm>
            <a:off x="7425893" y="1064791"/>
            <a:ext cx="1630217" cy="1078674"/>
          </a:xfrm>
          <a:prstGeom prst="foldedCorner">
            <a:avLst/>
          </a:prstGeom>
          <a:solidFill>
            <a:srgbClr val="FFFF00">
              <a:alpha val="99000"/>
            </a:srgb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dirty="0">
                <a:solidFill>
                  <a:srgbClr val="000000"/>
                </a:solidFill>
                <a:latin typeface="Raleway" pitchFamily="2" charset="0"/>
              </a:rPr>
              <a:t>Conoscenza dei Servizi da parte delle reti di Comunità</a:t>
            </a:r>
            <a:endPar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endParaRPr>
          </a:p>
        </p:txBody>
      </p:sp>
      <p:sp>
        <p:nvSpPr>
          <p:cNvPr id="11" name="Rettangolo ad angolo ripiegato 10">
            <a:extLst>
              <a:ext uri="{FF2B5EF4-FFF2-40B4-BE49-F238E27FC236}">
                <a16:creationId xmlns:a16="http://schemas.microsoft.com/office/drawing/2014/main" id="{4A9CFCB5-C8D5-593D-6443-EED0DCC52037}"/>
              </a:ext>
            </a:extLst>
          </p:cNvPr>
          <p:cNvSpPr/>
          <p:nvPr/>
        </p:nvSpPr>
        <p:spPr>
          <a:xfrm>
            <a:off x="2009489" y="3755849"/>
            <a:ext cx="1630217" cy="1078674"/>
          </a:xfrm>
          <a:prstGeom prst="foldedCorner">
            <a:avLst/>
          </a:prstGeom>
          <a:solidFill>
            <a:srgbClr val="FFC000">
              <a:alpha val="99000"/>
            </a:srgb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dirty="0">
                <a:solidFill>
                  <a:srgbClr val="000000"/>
                </a:solidFill>
                <a:latin typeface="Raleway" pitchFamily="2" charset="0"/>
              </a:rPr>
              <a:t>Focalizzare le azioni di prevenzione</a:t>
            </a:r>
            <a:endPar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endParaRPr>
          </a:p>
        </p:txBody>
      </p:sp>
      <p:sp>
        <p:nvSpPr>
          <p:cNvPr id="12" name="Rettangolo ad angolo ripiegato 11">
            <a:extLst>
              <a:ext uri="{FF2B5EF4-FFF2-40B4-BE49-F238E27FC236}">
                <a16:creationId xmlns:a16="http://schemas.microsoft.com/office/drawing/2014/main" id="{AFA22629-AD26-E77F-1DC7-5F622EF3EA29}"/>
              </a:ext>
            </a:extLst>
          </p:cNvPr>
          <p:cNvSpPr/>
          <p:nvPr/>
        </p:nvSpPr>
        <p:spPr>
          <a:xfrm>
            <a:off x="7383349" y="2424625"/>
            <a:ext cx="1720957" cy="1264692"/>
          </a:xfrm>
          <a:prstGeom prst="foldedCorner">
            <a:avLst/>
          </a:prstGeom>
          <a:solidFill>
            <a:srgbClr val="FFC000">
              <a:alpha val="99000"/>
            </a:srgb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rPr>
              <a:t>Bisogno di azioni preventive (anche di socializzazione)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dirty="0">
                <a:solidFill>
                  <a:srgbClr val="000000"/>
                </a:solidFill>
                <a:latin typeface="Raleway" pitchFamily="2" charset="0"/>
              </a:rPr>
              <a:t>negli anziani</a:t>
            </a:r>
            <a:endPar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endParaRPr>
          </a:p>
        </p:txBody>
      </p:sp>
      <p:sp>
        <p:nvSpPr>
          <p:cNvPr id="13" name="Rettangolo ad angolo ripiegato 12">
            <a:extLst>
              <a:ext uri="{FF2B5EF4-FFF2-40B4-BE49-F238E27FC236}">
                <a16:creationId xmlns:a16="http://schemas.microsoft.com/office/drawing/2014/main" id="{0C5B1128-2BBC-765A-CC0F-6CB2933D6E76}"/>
              </a:ext>
            </a:extLst>
          </p:cNvPr>
          <p:cNvSpPr/>
          <p:nvPr/>
        </p:nvSpPr>
        <p:spPr>
          <a:xfrm>
            <a:off x="5547374" y="2380321"/>
            <a:ext cx="1748231" cy="1264692"/>
          </a:xfrm>
          <a:prstGeom prst="foldedCorner">
            <a:avLst/>
          </a:prstGeom>
          <a:solidFill>
            <a:srgbClr val="FFFF00">
              <a:alpha val="99000"/>
            </a:srgb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rPr>
              <a:t>Raccogliere il punto di vista delle persone che fruiscono dei Servizi</a:t>
            </a:r>
          </a:p>
        </p:txBody>
      </p:sp>
      <p:sp>
        <p:nvSpPr>
          <p:cNvPr id="14" name="Rettangolo ad angolo ripiegato 13">
            <a:extLst>
              <a:ext uri="{FF2B5EF4-FFF2-40B4-BE49-F238E27FC236}">
                <a16:creationId xmlns:a16="http://schemas.microsoft.com/office/drawing/2014/main" id="{D9E77D72-27DF-4B72-ABA9-DADE1C94E48F}"/>
              </a:ext>
            </a:extLst>
          </p:cNvPr>
          <p:cNvSpPr/>
          <p:nvPr/>
        </p:nvSpPr>
        <p:spPr>
          <a:xfrm>
            <a:off x="3752267" y="3755849"/>
            <a:ext cx="1630217" cy="1078674"/>
          </a:xfrm>
          <a:prstGeom prst="foldedCorner">
            <a:avLst/>
          </a:prstGeom>
          <a:solidFill>
            <a:srgbClr val="00B0F0">
              <a:alpha val="99000"/>
            </a:srgb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rPr>
              <a:t>Riflessione approfondita sulla long </a:t>
            </a:r>
            <a:r>
              <a:rPr kumimoji="0" lang="it-IT" sz="1400" b="0" i="0" u="none" strike="noStrike" kern="0" cap="none" spc="0" normalizeH="0" baseline="0" noProof="0" dirty="0" err="1">
                <a:ln>
                  <a:noFill/>
                </a:ln>
                <a:solidFill>
                  <a:srgbClr val="000000"/>
                </a:solidFill>
                <a:effectLst/>
                <a:uLnTx/>
                <a:uFillTx/>
                <a:latin typeface="Raleway" pitchFamily="2" charset="0"/>
                <a:ea typeface="+mn-ea"/>
                <a:cs typeface="+mn-cs"/>
                <a:sym typeface="Arial"/>
              </a:rPr>
              <a:t>term</a:t>
            </a:r>
            <a:r>
              <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rPr>
              <a:t> care</a:t>
            </a:r>
          </a:p>
        </p:txBody>
      </p:sp>
      <p:sp>
        <p:nvSpPr>
          <p:cNvPr id="15" name="Rettangolo ad angolo ripiegato 14">
            <a:extLst>
              <a:ext uri="{FF2B5EF4-FFF2-40B4-BE49-F238E27FC236}">
                <a16:creationId xmlns:a16="http://schemas.microsoft.com/office/drawing/2014/main" id="{07D08F64-3B18-4A98-BBF0-8370759521BC}"/>
              </a:ext>
            </a:extLst>
          </p:cNvPr>
          <p:cNvSpPr/>
          <p:nvPr/>
        </p:nvSpPr>
        <p:spPr>
          <a:xfrm>
            <a:off x="5554267" y="3746613"/>
            <a:ext cx="1630217" cy="1078674"/>
          </a:xfrm>
          <a:prstGeom prst="foldedCorner">
            <a:avLst/>
          </a:prstGeom>
          <a:solidFill>
            <a:srgbClr val="00B0F0">
              <a:alpha val="99000"/>
            </a:srgb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Raleway" pitchFamily="2" charset="0"/>
                <a:ea typeface="+mn-ea"/>
                <a:cs typeface="+mn-cs"/>
                <a:sym typeface="Arial"/>
              </a:rPr>
              <a:t>Sostenibilità</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259F5"/>
        </a:solidFill>
        <a:effectLst/>
      </p:bgPr>
    </p:bg>
    <p:spTree>
      <p:nvGrpSpPr>
        <p:cNvPr id="1" name="Shape 149"/>
        <p:cNvGrpSpPr/>
        <p:nvPr/>
      </p:nvGrpSpPr>
      <p:grpSpPr>
        <a:xfrm>
          <a:off x="0" y="0"/>
          <a:ext cx="0" cy="0"/>
          <a:chOff x="0" y="0"/>
          <a:chExt cx="0" cy="0"/>
        </a:xfrm>
      </p:grpSpPr>
      <p:sp>
        <p:nvSpPr>
          <p:cNvPr id="150" name="Google Shape;150;p19"/>
          <p:cNvSpPr txBox="1"/>
          <p:nvPr/>
        </p:nvSpPr>
        <p:spPr>
          <a:xfrm>
            <a:off x="2672780" y="1814267"/>
            <a:ext cx="5704602" cy="161579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3100" dirty="0">
                <a:solidFill>
                  <a:schemeClr val="lt1"/>
                </a:solidFill>
                <a:latin typeface="Lato"/>
                <a:ea typeface="Lato"/>
                <a:cs typeface="Lato"/>
                <a:sym typeface="Lato"/>
              </a:rPr>
              <a:t>Grazie!</a:t>
            </a:r>
          </a:p>
          <a:p>
            <a:pPr marL="0" lvl="0" indent="0" algn="ctr" rtl="0">
              <a:spcBef>
                <a:spcPts val="0"/>
              </a:spcBef>
              <a:spcAft>
                <a:spcPts val="0"/>
              </a:spcAft>
              <a:buNone/>
            </a:pPr>
            <a:endParaRPr lang="it" sz="3100" dirty="0">
              <a:solidFill>
                <a:schemeClr val="lt1"/>
              </a:solidFill>
              <a:latin typeface="Lato"/>
              <a:ea typeface="Lato"/>
              <a:cs typeface="Lato"/>
              <a:sym typeface="Lato"/>
            </a:endParaRPr>
          </a:p>
          <a:p>
            <a:pPr marL="0" lvl="0" indent="0" algn="ctr" rtl="0">
              <a:spcBef>
                <a:spcPts val="0"/>
              </a:spcBef>
              <a:spcAft>
                <a:spcPts val="0"/>
              </a:spcAft>
              <a:buNone/>
            </a:pPr>
            <a:r>
              <a:rPr lang="it" sz="3100" dirty="0">
                <a:solidFill>
                  <a:schemeClr val="lt1"/>
                </a:solidFill>
                <a:latin typeface="Lato"/>
                <a:ea typeface="Lato"/>
                <a:cs typeface="Lato"/>
                <a:sym typeface="Lato"/>
              </a:rPr>
              <a:t>caterino@federsanitatoscana.it</a:t>
            </a:r>
            <a:endParaRPr sz="3200" dirty="0">
              <a:solidFill>
                <a:schemeClr val="lt1"/>
              </a:solidFill>
              <a:latin typeface="Lato"/>
              <a:ea typeface="Lato"/>
              <a:cs typeface="Lato"/>
              <a:sym typeface="Lato"/>
            </a:endParaRPr>
          </a:p>
        </p:txBody>
      </p:sp>
      <p:pic>
        <p:nvPicPr>
          <p:cNvPr id="151" name="Google Shape;151;p19"/>
          <p:cNvPicPr preferRelativeResize="0"/>
          <p:nvPr/>
        </p:nvPicPr>
        <p:blipFill>
          <a:blip r:embed="rId3">
            <a:alphaModFix/>
          </a:blip>
          <a:stretch>
            <a:fillRect/>
          </a:stretch>
        </p:blipFill>
        <p:spPr>
          <a:xfrm>
            <a:off x="834425" y="-281000"/>
            <a:ext cx="1513101" cy="1513101"/>
          </a:xfrm>
          <a:prstGeom prst="rect">
            <a:avLst/>
          </a:prstGeom>
          <a:noFill/>
          <a:ln>
            <a:noFill/>
          </a:ln>
        </p:spPr>
      </p:pic>
      <p:pic>
        <p:nvPicPr>
          <p:cNvPr id="152" name="Google Shape;152;p19"/>
          <p:cNvPicPr preferRelativeResize="0"/>
          <p:nvPr/>
        </p:nvPicPr>
        <p:blipFill>
          <a:blip r:embed="rId4">
            <a:alphaModFix/>
          </a:blip>
          <a:stretch>
            <a:fillRect/>
          </a:stretch>
        </p:blipFill>
        <p:spPr>
          <a:xfrm>
            <a:off x="574025" y="1587575"/>
            <a:ext cx="1721976" cy="1721976"/>
          </a:xfrm>
          <a:prstGeom prst="rect">
            <a:avLst/>
          </a:prstGeom>
          <a:noFill/>
          <a:ln>
            <a:noFill/>
          </a:ln>
        </p:spPr>
      </p:pic>
      <p:pic>
        <p:nvPicPr>
          <p:cNvPr id="153" name="Google Shape;153;p19"/>
          <p:cNvPicPr preferRelativeResize="0"/>
          <p:nvPr/>
        </p:nvPicPr>
        <p:blipFill>
          <a:blip r:embed="rId5">
            <a:alphaModFix/>
          </a:blip>
          <a:stretch>
            <a:fillRect/>
          </a:stretch>
        </p:blipFill>
        <p:spPr>
          <a:xfrm>
            <a:off x="3034325" y="4082479"/>
            <a:ext cx="1157147" cy="578521"/>
          </a:xfrm>
          <a:prstGeom prst="rect">
            <a:avLst/>
          </a:prstGeom>
          <a:noFill/>
          <a:ln>
            <a:noFill/>
          </a:ln>
        </p:spPr>
      </p:pic>
      <p:pic>
        <p:nvPicPr>
          <p:cNvPr id="154" name="Google Shape;154;p19"/>
          <p:cNvPicPr preferRelativeResize="0"/>
          <p:nvPr/>
        </p:nvPicPr>
        <p:blipFill>
          <a:blip r:embed="rId6">
            <a:alphaModFix/>
          </a:blip>
          <a:stretch>
            <a:fillRect/>
          </a:stretch>
        </p:blipFill>
        <p:spPr>
          <a:xfrm>
            <a:off x="7162226" y="4082478"/>
            <a:ext cx="934948" cy="578519"/>
          </a:xfrm>
          <a:prstGeom prst="rect">
            <a:avLst/>
          </a:prstGeom>
          <a:noFill/>
          <a:ln>
            <a:noFill/>
          </a:ln>
        </p:spPr>
      </p:pic>
      <p:pic>
        <p:nvPicPr>
          <p:cNvPr id="155" name="Google Shape;155;p19"/>
          <p:cNvPicPr preferRelativeResize="0"/>
          <p:nvPr/>
        </p:nvPicPr>
        <p:blipFill>
          <a:blip r:embed="rId7">
            <a:alphaModFix/>
          </a:blip>
          <a:stretch>
            <a:fillRect/>
          </a:stretch>
        </p:blipFill>
        <p:spPr>
          <a:xfrm>
            <a:off x="4410334" y="4082475"/>
            <a:ext cx="1157083" cy="578524"/>
          </a:xfrm>
          <a:prstGeom prst="rect">
            <a:avLst/>
          </a:prstGeom>
          <a:noFill/>
          <a:ln>
            <a:noFill/>
          </a:ln>
        </p:spPr>
      </p:pic>
      <p:pic>
        <p:nvPicPr>
          <p:cNvPr id="156" name="Google Shape;156;p19"/>
          <p:cNvPicPr preferRelativeResize="0"/>
          <p:nvPr/>
        </p:nvPicPr>
        <p:blipFill>
          <a:blip r:embed="rId8">
            <a:alphaModFix/>
          </a:blip>
          <a:stretch>
            <a:fillRect/>
          </a:stretch>
        </p:blipFill>
        <p:spPr>
          <a:xfrm>
            <a:off x="5786280" y="4082478"/>
            <a:ext cx="1157076" cy="5785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259F5"/>
        </a:solidFill>
        <a:effectLst/>
      </p:bgPr>
    </p:bg>
    <p:spTree>
      <p:nvGrpSpPr>
        <p:cNvPr id="1" name="Shape 84"/>
        <p:cNvGrpSpPr/>
        <p:nvPr/>
      </p:nvGrpSpPr>
      <p:grpSpPr>
        <a:xfrm>
          <a:off x="0" y="0"/>
          <a:ext cx="0" cy="0"/>
          <a:chOff x="0" y="0"/>
          <a:chExt cx="0" cy="0"/>
        </a:xfrm>
      </p:grpSpPr>
      <p:sp>
        <p:nvSpPr>
          <p:cNvPr id="85" name="Google Shape;85;p14"/>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86" name="Google Shape;86;p14"/>
          <p:cNvSpPr txBox="1"/>
          <p:nvPr/>
        </p:nvSpPr>
        <p:spPr>
          <a:xfrm>
            <a:off x="2447027" y="625400"/>
            <a:ext cx="55101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100" dirty="0">
                <a:solidFill>
                  <a:schemeClr val="lt1"/>
                </a:solidFill>
                <a:latin typeface="Lato"/>
                <a:ea typeface="Lato"/>
                <a:cs typeface="Lato"/>
                <a:sym typeface="Lato"/>
              </a:rPr>
              <a:t>Il Profilo di Salute</a:t>
            </a:r>
            <a:endParaRPr sz="3200" dirty="0">
              <a:solidFill>
                <a:schemeClr val="lt1"/>
              </a:solidFill>
              <a:latin typeface="Lato"/>
              <a:ea typeface="Lato"/>
              <a:cs typeface="Lato"/>
              <a:sym typeface="Lato"/>
            </a:endParaRPr>
          </a:p>
        </p:txBody>
      </p:sp>
      <p:pic>
        <p:nvPicPr>
          <p:cNvPr id="87" name="Google Shape;87;p14"/>
          <p:cNvPicPr preferRelativeResize="0"/>
          <p:nvPr/>
        </p:nvPicPr>
        <p:blipFill>
          <a:blip r:embed="rId3">
            <a:alphaModFix/>
          </a:blip>
          <a:stretch>
            <a:fillRect/>
          </a:stretch>
        </p:blipFill>
        <p:spPr>
          <a:xfrm>
            <a:off x="834425" y="-281000"/>
            <a:ext cx="1513101" cy="1513101"/>
          </a:xfrm>
          <a:prstGeom prst="rect">
            <a:avLst/>
          </a:prstGeom>
          <a:noFill/>
          <a:ln>
            <a:noFill/>
          </a:ln>
        </p:spPr>
      </p:pic>
      <p:pic>
        <p:nvPicPr>
          <p:cNvPr id="89" name="Google Shape;89;p14"/>
          <p:cNvPicPr preferRelativeResize="0"/>
          <p:nvPr/>
        </p:nvPicPr>
        <p:blipFill>
          <a:blip r:embed="rId4">
            <a:alphaModFix/>
          </a:blip>
          <a:stretch>
            <a:fillRect/>
          </a:stretch>
        </p:blipFill>
        <p:spPr>
          <a:xfrm flipH="1">
            <a:off x="-112750" y="2079741"/>
            <a:ext cx="1424314" cy="1197664"/>
          </a:xfrm>
          <a:prstGeom prst="rect">
            <a:avLst/>
          </a:prstGeom>
          <a:noFill/>
          <a:ln>
            <a:noFill/>
          </a:ln>
        </p:spPr>
      </p:pic>
      <p:pic>
        <p:nvPicPr>
          <p:cNvPr id="90" name="Google Shape;90;p14"/>
          <p:cNvPicPr preferRelativeResize="0"/>
          <p:nvPr/>
        </p:nvPicPr>
        <p:blipFill>
          <a:blip r:embed="rId5">
            <a:alphaModFix/>
          </a:blip>
          <a:stretch>
            <a:fillRect/>
          </a:stretch>
        </p:blipFill>
        <p:spPr>
          <a:xfrm>
            <a:off x="5811975" y="4780052"/>
            <a:ext cx="660733" cy="330348"/>
          </a:xfrm>
          <a:prstGeom prst="rect">
            <a:avLst/>
          </a:prstGeom>
          <a:noFill/>
          <a:ln>
            <a:noFill/>
          </a:ln>
        </p:spPr>
      </p:pic>
      <p:pic>
        <p:nvPicPr>
          <p:cNvPr id="91" name="Google Shape;91;p14"/>
          <p:cNvPicPr preferRelativeResize="0"/>
          <p:nvPr/>
        </p:nvPicPr>
        <p:blipFill>
          <a:blip r:embed="rId6">
            <a:alphaModFix/>
          </a:blip>
          <a:stretch>
            <a:fillRect/>
          </a:stretch>
        </p:blipFill>
        <p:spPr>
          <a:xfrm>
            <a:off x="8169017" y="4780052"/>
            <a:ext cx="533858" cy="330346"/>
          </a:xfrm>
          <a:prstGeom prst="rect">
            <a:avLst/>
          </a:prstGeom>
          <a:noFill/>
          <a:ln>
            <a:noFill/>
          </a:ln>
        </p:spPr>
      </p:pic>
      <p:pic>
        <p:nvPicPr>
          <p:cNvPr id="92" name="Google Shape;92;p14"/>
          <p:cNvPicPr preferRelativeResize="0"/>
          <p:nvPr/>
        </p:nvPicPr>
        <p:blipFill>
          <a:blip r:embed="rId7">
            <a:alphaModFix/>
          </a:blip>
          <a:stretch>
            <a:fillRect/>
          </a:stretch>
        </p:blipFill>
        <p:spPr>
          <a:xfrm>
            <a:off x="6597680" y="4780050"/>
            <a:ext cx="660698" cy="330349"/>
          </a:xfrm>
          <a:prstGeom prst="rect">
            <a:avLst/>
          </a:prstGeom>
          <a:noFill/>
          <a:ln>
            <a:noFill/>
          </a:ln>
        </p:spPr>
      </p:pic>
      <p:pic>
        <p:nvPicPr>
          <p:cNvPr id="93" name="Google Shape;93;p14"/>
          <p:cNvPicPr preferRelativeResize="0"/>
          <p:nvPr/>
        </p:nvPicPr>
        <p:blipFill>
          <a:blip r:embed="rId8">
            <a:alphaModFix/>
          </a:blip>
          <a:stretch>
            <a:fillRect/>
          </a:stretch>
        </p:blipFill>
        <p:spPr>
          <a:xfrm>
            <a:off x="7383349" y="4780052"/>
            <a:ext cx="660693" cy="330348"/>
          </a:xfrm>
          <a:prstGeom prst="rect">
            <a:avLst/>
          </a:prstGeom>
          <a:noFill/>
          <a:ln>
            <a:noFill/>
          </a:ln>
        </p:spPr>
      </p:pic>
      <p:sp>
        <p:nvSpPr>
          <p:cNvPr id="2" name="CasellaDiTesto 7">
            <a:extLst>
              <a:ext uri="{FF2B5EF4-FFF2-40B4-BE49-F238E27FC236}">
                <a16:creationId xmlns:a16="http://schemas.microsoft.com/office/drawing/2014/main" id="{1E1EEF14-2999-7928-4C2B-D49F55C6DB14}"/>
              </a:ext>
            </a:extLst>
          </p:cNvPr>
          <p:cNvSpPr txBox="1"/>
          <p:nvPr/>
        </p:nvSpPr>
        <p:spPr>
          <a:xfrm>
            <a:off x="1186873" y="1232101"/>
            <a:ext cx="7883236" cy="3539430"/>
          </a:xfrm>
          <a:prstGeom prst="rect">
            <a:avLst/>
          </a:prstGeom>
          <a:noFill/>
        </p:spPr>
        <p:txBody>
          <a:bodyPr wrap="square">
            <a:spAutoFit/>
          </a:bodyPr>
          <a:lstStyle>
            <a:defPPr rtl="0">
              <a:defRPr lang="it-IT"/>
            </a:defPPr>
            <a:lvl1pPr marL="0" algn="l" defTabSz="457200" rtl="0" eaLnBrk="1" latinLnBrk="0" hangingPunct="1">
              <a:defRPr lang="it-IT" sz="1800" kern="1200">
                <a:solidFill>
                  <a:schemeClr val="tx1"/>
                </a:solidFill>
                <a:latin typeface="+mn-lt"/>
                <a:ea typeface="+mn-ea"/>
                <a:cs typeface="+mn-cs"/>
              </a:defRPr>
            </a:lvl1pPr>
            <a:lvl2pPr marL="457200" algn="l" defTabSz="457200" rtl="0" eaLnBrk="1" latinLnBrk="0" hangingPunct="1">
              <a:defRPr lang="it-IT" sz="1800" kern="1200">
                <a:solidFill>
                  <a:schemeClr val="tx1"/>
                </a:solidFill>
                <a:latin typeface="+mn-lt"/>
                <a:ea typeface="+mn-ea"/>
                <a:cs typeface="+mn-cs"/>
              </a:defRPr>
            </a:lvl2pPr>
            <a:lvl3pPr marL="914400" algn="l" defTabSz="457200" rtl="0" eaLnBrk="1" latinLnBrk="0" hangingPunct="1">
              <a:defRPr lang="it-IT" sz="1800" kern="1200">
                <a:solidFill>
                  <a:schemeClr val="tx1"/>
                </a:solidFill>
                <a:latin typeface="+mn-lt"/>
                <a:ea typeface="+mn-ea"/>
                <a:cs typeface="+mn-cs"/>
              </a:defRPr>
            </a:lvl3pPr>
            <a:lvl4pPr marL="1371600" algn="l" defTabSz="457200" rtl="0" eaLnBrk="1" latinLnBrk="0" hangingPunct="1">
              <a:defRPr lang="it-IT" sz="1800" kern="1200">
                <a:solidFill>
                  <a:schemeClr val="tx1"/>
                </a:solidFill>
                <a:latin typeface="+mn-lt"/>
                <a:ea typeface="+mn-ea"/>
                <a:cs typeface="+mn-cs"/>
              </a:defRPr>
            </a:lvl4pPr>
            <a:lvl5pPr marL="1828800" algn="l" defTabSz="457200" rtl="0" eaLnBrk="1" latinLnBrk="0" hangingPunct="1">
              <a:defRPr lang="it-IT" sz="1800" kern="1200">
                <a:solidFill>
                  <a:schemeClr val="tx1"/>
                </a:solidFill>
                <a:latin typeface="+mn-lt"/>
                <a:ea typeface="+mn-ea"/>
                <a:cs typeface="+mn-cs"/>
              </a:defRPr>
            </a:lvl5pPr>
            <a:lvl6pPr marL="2286000" algn="l" defTabSz="457200" rtl="0" eaLnBrk="1" latinLnBrk="0" hangingPunct="1">
              <a:defRPr lang="it-IT" sz="1800" kern="1200">
                <a:solidFill>
                  <a:schemeClr val="tx1"/>
                </a:solidFill>
                <a:latin typeface="+mn-lt"/>
                <a:ea typeface="+mn-ea"/>
                <a:cs typeface="+mn-cs"/>
              </a:defRPr>
            </a:lvl6pPr>
            <a:lvl7pPr marL="2743200" algn="l" defTabSz="457200" rtl="0" eaLnBrk="1" latinLnBrk="0" hangingPunct="1">
              <a:defRPr lang="it-IT" sz="1800" kern="1200">
                <a:solidFill>
                  <a:schemeClr val="tx1"/>
                </a:solidFill>
                <a:latin typeface="+mn-lt"/>
                <a:ea typeface="+mn-ea"/>
                <a:cs typeface="+mn-cs"/>
              </a:defRPr>
            </a:lvl7pPr>
            <a:lvl8pPr marL="3200400" algn="l" defTabSz="457200" rtl="0" eaLnBrk="1" latinLnBrk="0" hangingPunct="1">
              <a:defRPr lang="it-IT" sz="1800" kern="1200">
                <a:solidFill>
                  <a:schemeClr val="tx1"/>
                </a:solidFill>
                <a:latin typeface="+mn-lt"/>
                <a:ea typeface="+mn-ea"/>
                <a:cs typeface="+mn-cs"/>
              </a:defRPr>
            </a:lvl8pPr>
            <a:lvl9pPr marL="3657600" algn="l" defTabSz="457200" rtl="0" eaLnBrk="1" latinLnBrk="0" hangingPunct="1">
              <a:defRPr lang="it-IT" sz="1800" kern="1200">
                <a:solidFill>
                  <a:schemeClr val="tx1"/>
                </a:solidFill>
                <a:latin typeface="+mn-lt"/>
                <a:ea typeface="+mn-ea"/>
                <a:cs typeface="+mn-cs"/>
              </a:defRPr>
            </a:lvl9pPr>
          </a:lstStyle>
          <a:p>
            <a:r>
              <a:rPr lang="it-IT" sz="1400" dirty="0">
                <a:solidFill>
                  <a:schemeClr val="bg1"/>
                </a:solidFill>
              </a:rPr>
              <a:t>Il </a:t>
            </a:r>
            <a:r>
              <a:rPr lang="it-IT" sz="1400" b="1" dirty="0">
                <a:solidFill>
                  <a:schemeClr val="bg1"/>
                </a:solidFill>
              </a:rPr>
              <a:t>Profilo di Salute</a:t>
            </a:r>
            <a:r>
              <a:rPr lang="it-IT" sz="1400" dirty="0">
                <a:solidFill>
                  <a:schemeClr val="bg1"/>
                </a:solidFill>
              </a:rPr>
              <a:t> rappresenta uno strumento necessario per la programmazione dei Piani Integrati di Salute. </a:t>
            </a:r>
          </a:p>
          <a:p>
            <a:r>
              <a:rPr lang="it-IT" sz="1400" dirty="0">
                <a:solidFill>
                  <a:schemeClr val="bg1"/>
                </a:solidFill>
              </a:rPr>
              <a:t>Per facilitare la lettura dei bisogni di salute e di risposta dei servizi e la conseguente programmazione locale da parte delle Zone Distretto e Società della Salute, la </a:t>
            </a:r>
            <a:r>
              <a:rPr lang="it-IT" sz="1400" b="1" dirty="0">
                <a:solidFill>
                  <a:schemeClr val="bg1"/>
                </a:solidFill>
              </a:rPr>
              <a:t>Regione Toscana</a:t>
            </a:r>
            <a:r>
              <a:rPr lang="it-IT" sz="1400" dirty="0">
                <a:solidFill>
                  <a:schemeClr val="bg1"/>
                </a:solidFill>
              </a:rPr>
              <a:t>, in collaborazione con  l'</a:t>
            </a:r>
            <a:r>
              <a:rPr lang="it-IT" sz="1400" b="1" dirty="0">
                <a:solidFill>
                  <a:schemeClr val="bg1"/>
                </a:solidFill>
              </a:rPr>
              <a:t>Agenzia Regionale di Sanità</a:t>
            </a:r>
            <a:r>
              <a:rPr lang="it-IT" sz="1400" dirty="0">
                <a:solidFill>
                  <a:schemeClr val="bg1"/>
                </a:solidFill>
              </a:rPr>
              <a:t>, l'</a:t>
            </a:r>
            <a:r>
              <a:rPr lang="it-IT" sz="1400" b="1" dirty="0">
                <a:solidFill>
                  <a:schemeClr val="bg1"/>
                </a:solidFill>
              </a:rPr>
              <a:t>Osservatorio Sociale Regionale</a:t>
            </a:r>
            <a:r>
              <a:rPr lang="it-IT" sz="1400" dirty="0">
                <a:solidFill>
                  <a:schemeClr val="bg1"/>
                </a:solidFill>
              </a:rPr>
              <a:t>,  il </a:t>
            </a:r>
            <a:r>
              <a:rPr lang="it-IT" sz="1400" b="1" dirty="0">
                <a:solidFill>
                  <a:schemeClr val="bg1"/>
                </a:solidFill>
              </a:rPr>
              <a:t>Centro Regionale per l'infanzia e l'Adolescenza</a:t>
            </a:r>
            <a:r>
              <a:rPr lang="it-IT" sz="1400" dirty="0">
                <a:solidFill>
                  <a:schemeClr val="bg1"/>
                </a:solidFill>
              </a:rPr>
              <a:t> e il </a:t>
            </a:r>
            <a:r>
              <a:rPr lang="it-IT" sz="1400" b="1" dirty="0">
                <a:solidFill>
                  <a:schemeClr val="bg1"/>
                </a:solidFill>
              </a:rPr>
              <a:t>Laboratorio Management e Sanità della Scuola Sant'Anna di Pisa</a:t>
            </a:r>
            <a:r>
              <a:rPr lang="it-IT" sz="1400" dirty="0">
                <a:solidFill>
                  <a:schemeClr val="bg1"/>
                </a:solidFill>
              </a:rPr>
              <a:t>, mette a disposizione alcune schede sintetiche e indicatori utili alla costruzione o aggiornamento dei Profili di Salute.</a:t>
            </a:r>
          </a:p>
          <a:p>
            <a:endParaRPr lang="it-IT" sz="1400" dirty="0">
              <a:solidFill>
                <a:schemeClr val="bg1"/>
              </a:solidFill>
            </a:endParaRPr>
          </a:p>
          <a:p>
            <a:r>
              <a:rPr lang="it-IT" sz="1400" dirty="0">
                <a:solidFill>
                  <a:schemeClr val="bg1"/>
                </a:solidFill>
              </a:rPr>
              <a:t>Con tale strumento il sistema sociosanitario si propone di:</a:t>
            </a:r>
          </a:p>
          <a:p>
            <a:pPr marL="285750" indent="-285750">
              <a:buFont typeface="Arial" panose="020B0604020202020204" pitchFamily="34" charset="0"/>
              <a:buChar char="•"/>
            </a:pPr>
            <a:r>
              <a:rPr lang="it-IT" sz="1400" dirty="0">
                <a:solidFill>
                  <a:schemeClr val="bg1"/>
                </a:solidFill>
              </a:rPr>
              <a:t>fornire una serie di dati ed informazioni comuni tra i diversi territori attraverso alcuni indicatori selezionati in benchmarking;</a:t>
            </a:r>
          </a:p>
          <a:p>
            <a:pPr marL="285750" indent="-285750">
              <a:buFont typeface="Arial" panose="020B0604020202020204" pitchFamily="34" charset="0"/>
              <a:buChar char="•"/>
            </a:pPr>
            <a:r>
              <a:rPr lang="it-IT" sz="1400" dirty="0">
                <a:solidFill>
                  <a:schemeClr val="bg1"/>
                </a:solidFill>
              </a:rPr>
              <a:t>facilitare la lettura del dato a favore di una più concreta e contestualizzata programmazione e valutazione dei servizi e percorsi;</a:t>
            </a:r>
          </a:p>
          <a:p>
            <a:pPr marL="285750" indent="-285750">
              <a:buFont typeface="Arial" panose="020B0604020202020204" pitchFamily="34" charset="0"/>
              <a:buChar char="•"/>
            </a:pPr>
            <a:r>
              <a:rPr lang="it-IT" sz="1400" dirty="0">
                <a:solidFill>
                  <a:schemeClr val="bg1"/>
                </a:solidFill>
              </a:rPr>
              <a:t>valorizzare le informazioni raccolte da diversi settori e istituti in maniera sistematica con ritorno ai territori.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259F5"/>
        </a:solidFill>
        <a:effectLst/>
      </p:bgPr>
    </p:bg>
    <p:spTree>
      <p:nvGrpSpPr>
        <p:cNvPr id="1" name="Shape 97"/>
        <p:cNvGrpSpPr/>
        <p:nvPr/>
      </p:nvGrpSpPr>
      <p:grpSpPr>
        <a:xfrm>
          <a:off x="0" y="0"/>
          <a:ext cx="0" cy="0"/>
          <a:chOff x="0" y="0"/>
          <a:chExt cx="0" cy="0"/>
        </a:xfrm>
      </p:grpSpPr>
      <p:sp>
        <p:nvSpPr>
          <p:cNvPr id="98" name="Google Shape;98;p15"/>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100" name="Google Shape;100;p15"/>
          <p:cNvPicPr preferRelativeResize="0"/>
          <p:nvPr/>
        </p:nvPicPr>
        <p:blipFill>
          <a:blip r:embed="rId3">
            <a:alphaModFix/>
          </a:blip>
          <a:stretch>
            <a:fillRect/>
          </a:stretch>
        </p:blipFill>
        <p:spPr>
          <a:xfrm>
            <a:off x="834425" y="-281000"/>
            <a:ext cx="1513101" cy="1513101"/>
          </a:xfrm>
          <a:prstGeom prst="rect">
            <a:avLst/>
          </a:prstGeom>
          <a:noFill/>
          <a:ln>
            <a:noFill/>
          </a:ln>
        </p:spPr>
      </p:pic>
      <p:pic>
        <p:nvPicPr>
          <p:cNvPr id="102" name="Google Shape;102;p15"/>
          <p:cNvPicPr preferRelativeResize="0"/>
          <p:nvPr/>
        </p:nvPicPr>
        <p:blipFill>
          <a:blip r:embed="rId4">
            <a:alphaModFix/>
          </a:blip>
          <a:stretch>
            <a:fillRect/>
          </a:stretch>
        </p:blipFill>
        <p:spPr>
          <a:xfrm>
            <a:off x="5811975" y="4780052"/>
            <a:ext cx="660733" cy="330348"/>
          </a:xfrm>
          <a:prstGeom prst="rect">
            <a:avLst/>
          </a:prstGeom>
          <a:noFill/>
          <a:ln>
            <a:noFill/>
          </a:ln>
        </p:spPr>
      </p:pic>
      <p:pic>
        <p:nvPicPr>
          <p:cNvPr id="103" name="Google Shape;103;p15"/>
          <p:cNvPicPr preferRelativeResize="0"/>
          <p:nvPr/>
        </p:nvPicPr>
        <p:blipFill>
          <a:blip r:embed="rId5">
            <a:alphaModFix/>
          </a:blip>
          <a:stretch>
            <a:fillRect/>
          </a:stretch>
        </p:blipFill>
        <p:spPr>
          <a:xfrm>
            <a:off x="8169017" y="4780052"/>
            <a:ext cx="533858" cy="330346"/>
          </a:xfrm>
          <a:prstGeom prst="rect">
            <a:avLst/>
          </a:prstGeom>
          <a:noFill/>
          <a:ln>
            <a:noFill/>
          </a:ln>
        </p:spPr>
      </p:pic>
      <p:pic>
        <p:nvPicPr>
          <p:cNvPr id="104" name="Google Shape;104;p15"/>
          <p:cNvPicPr preferRelativeResize="0"/>
          <p:nvPr/>
        </p:nvPicPr>
        <p:blipFill>
          <a:blip r:embed="rId6">
            <a:alphaModFix/>
          </a:blip>
          <a:stretch>
            <a:fillRect/>
          </a:stretch>
        </p:blipFill>
        <p:spPr>
          <a:xfrm>
            <a:off x="6597680" y="4780050"/>
            <a:ext cx="660698" cy="330349"/>
          </a:xfrm>
          <a:prstGeom prst="rect">
            <a:avLst/>
          </a:prstGeom>
          <a:noFill/>
          <a:ln>
            <a:noFill/>
          </a:ln>
        </p:spPr>
      </p:pic>
      <p:pic>
        <p:nvPicPr>
          <p:cNvPr id="105" name="Google Shape;105;p15"/>
          <p:cNvPicPr preferRelativeResize="0"/>
          <p:nvPr/>
        </p:nvPicPr>
        <p:blipFill>
          <a:blip r:embed="rId7">
            <a:alphaModFix/>
          </a:blip>
          <a:stretch>
            <a:fillRect/>
          </a:stretch>
        </p:blipFill>
        <p:spPr>
          <a:xfrm>
            <a:off x="7383349" y="4780052"/>
            <a:ext cx="660693" cy="330348"/>
          </a:xfrm>
          <a:prstGeom prst="rect">
            <a:avLst/>
          </a:prstGeom>
          <a:noFill/>
          <a:ln>
            <a:noFill/>
          </a:ln>
        </p:spPr>
      </p:pic>
      <p:pic>
        <p:nvPicPr>
          <p:cNvPr id="106" name="Google Shape;106;p15"/>
          <p:cNvPicPr preferRelativeResize="0"/>
          <p:nvPr/>
        </p:nvPicPr>
        <p:blipFill>
          <a:blip r:embed="rId8">
            <a:alphaModFix/>
          </a:blip>
          <a:stretch>
            <a:fillRect/>
          </a:stretch>
        </p:blipFill>
        <p:spPr>
          <a:xfrm>
            <a:off x="-131001" y="1740356"/>
            <a:ext cx="1721976" cy="1721976"/>
          </a:xfrm>
          <a:prstGeom prst="rect">
            <a:avLst/>
          </a:prstGeom>
          <a:noFill/>
          <a:ln>
            <a:noFill/>
          </a:ln>
        </p:spPr>
      </p:pic>
      <p:sp>
        <p:nvSpPr>
          <p:cNvPr id="2" name="Titolo 1">
            <a:extLst>
              <a:ext uri="{FF2B5EF4-FFF2-40B4-BE49-F238E27FC236}">
                <a16:creationId xmlns:a16="http://schemas.microsoft.com/office/drawing/2014/main" id="{13021072-4A77-DB4D-DF41-58EADB7DA94E}"/>
              </a:ext>
            </a:extLst>
          </p:cNvPr>
          <p:cNvSpPr>
            <a:spLocks noGrp="1"/>
          </p:cNvSpPr>
          <p:nvPr/>
        </p:nvSpPr>
        <p:spPr>
          <a:xfrm>
            <a:off x="2065929" y="1329793"/>
            <a:ext cx="6756991" cy="1531357"/>
          </a:xfrm>
          <a:prstGeom prst="rect">
            <a:avLst/>
          </a:prstGeom>
        </p:spPr>
        <p:txBody>
          <a:bodyPr vert="horz" lIns="91440" tIns="0" rIns="91440" bIns="0" rtlCol="0" anchor="b" anchorCtr="0">
            <a:noAutofit/>
          </a:bodyPr>
          <a:lstStyle>
            <a:defPPr>
              <a:defRPr lang="it-IT"/>
            </a:defPPr>
            <a:lvl1pPr algn="l" defTabSz="914400" rtl="0" eaLnBrk="1" latinLnBrk="0" hangingPunct="1">
              <a:lnSpc>
                <a:spcPct val="100000"/>
              </a:lnSpc>
              <a:spcBef>
                <a:spcPct val="0"/>
              </a:spcBef>
              <a:buNone/>
              <a:defRPr lang="it-IT" sz="3600" b="1" kern="1200" cap="all" baseline="0">
                <a:solidFill>
                  <a:schemeClr val="accent6"/>
                </a:solidFill>
                <a:latin typeface="+mj-lt"/>
                <a:ea typeface="+mj-ea"/>
                <a:cs typeface="+mj-cs"/>
              </a:defRPr>
            </a:lvl1pPr>
          </a:lstStyle>
          <a:p>
            <a:pPr rtl="0"/>
            <a:r>
              <a:rPr lang="it-IT" sz="1600" dirty="0">
                <a:solidFill>
                  <a:schemeClr val="bg1"/>
                </a:solidFill>
                <a:latin typeface="Arial" panose="020B0604020202020204" pitchFamily="34" charset="0"/>
                <a:cs typeface="Arial" panose="020B0604020202020204" pitchFamily="34" charset="0"/>
              </a:rPr>
              <a:t>IL profilo di salute delle </a:t>
            </a:r>
            <a:r>
              <a:rPr lang="it-IT" sz="1600" dirty="0" err="1">
                <a:solidFill>
                  <a:schemeClr val="bg1"/>
                </a:solidFill>
                <a:latin typeface="Arial" panose="020B0604020202020204" pitchFamily="34" charset="0"/>
                <a:cs typeface="Arial" panose="020B0604020202020204" pitchFamily="34" charset="0"/>
              </a:rPr>
              <a:t>Sds</a:t>
            </a:r>
            <a:r>
              <a:rPr lang="it-IT" sz="1600" dirty="0">
                <a:solidFill>
                  <a:schemeClr val="bg1"/>
                </a:solidFill>
                <a:latin typeface="Arial" panose="020B0604020202020204" pitchFamily="34" charset="0"/>
                <a:cs typeface="Arial" panose="020B0604020202020204" pitchFamily="34" charset="0"/>
              </a:rPr>
              <a:t>/zone distretto, e le relative basi dati, sono disponibili in download dalla sezione «osservatorio sociale regionale» del sito di regione toscana </a:t>
            </a:r>
          </a:p>
        </p:txBody>
      </p:sp>
      <p:sp>
        <p:nvSpPr>
          <p:cNvPr id="4" name="CasellaDiTesto 11">
            <a:extLst>
              <a:ext uri="{FF2B5EF4-FFF2-40B4-BE49-F238E27FC236}">
                <a16:creationId xmlns:a16="http://schemas.microsoft.com/office/drawing/2014/main" id="{B45B2B8E-DBFF-83E3-444A-BD2E61B418CE}"/>
              </a:ext>
            </a:extLst>
          </p:cNvPr>
          <p:cNvSpPr txBox="1"/>
          <p:nvPr/>
        </p:nvSpPr>
        <p:spPr>
          <a:xfrm>
            <a:off x="2065929" y="3048028"/>
            <a:ext cx="6103088" cy="830997"/>
          </a:xfrm>
          <a:prstGeom prst="rect">
            <a:avLst/>
          </a:prstGeom>
          <a:noFill/>
        </p:spPr>
        <p:txBody>
          <a:bodyPr wrap="square">
            <a:spAutoFit/>
          </a:bodyPr>
          <a:lstStyle>
            <a:defPPr rtl="0">
              <a:defRPr lang="it-IT"/>
            </a:defPPr>
            <a:lvl1pPr marL="0" algn="l" defTabSz="457200" rtl="0" eaLnBrk="1" latinLnBrk="0" hangingPunct="1">
              <a:defRPr lang="it-IT" sz="1800" kern="1200">
                <a:solidFill>
                  <a:schemeClr val="tx1"/>
                </a:solidFill>
                <a:latin typeface="+mn-lt"/>
                <a:ea typeface="+mn-ea"/>
                <a:cs typeface="+mn-cs"/>
              </a:defRPr>
            </a:lvl1pPr>
            <a:lvl2pPr marL="457200" algn="l" defTabSz="457200" rtl="0" eaLnBrk="1" latinLnBrk="0" hangingPunct="1">
              <a:defRPr lang="it-IT" sz="1800" kern="1200">
                <a:solidFill>
                  <a:schemeClr val="tx1"/>
                </a:solidFill>
                <a:latin typeface="+mn-lt"/>
                <a:ea typeface="+mn-ea"/>
                <a:cs typeface="+mn-cs"/>
              </a:defRPr>
            </a:lvl2pPr>
            <a:lvl3pPr marL="914400" algn="l" defTabSz="457200" rtl="0" eaLnBrk="1" latinLnBrk="0" hangingPunct="1">
              <a:defRPr lang="it-IT" sz="1800" kern="1200">
                <a:solidFill>
                  <a:schemeClr val="tx1"/>
                </a:solidFill>
                <a:latin typeface="+mn-lt"/>
                <a:ea typeface="+mn-ea"/>
                <a:cs typeface="+mn-cs"/>
              </a:defRPr>
            </a:lvl3pPr>
            <a:lvl4pPr marL="1371600" algn="l" defTabSz="457200" rtl="0" eaLnBrk="1" latinLnBrk="0" hangingPunct="1">
              <a:defRPr lang="it-IT" sz="1800" kern="1200">
                <a:solidFill>
                  <a:schemeClr val="tx1"/>
                </a:solidFill>
                <a:latin typeface="+mn-lt"/>
                <a:ea typeface="+mn-ea"/>
                <a:cs typeface="+mn-cs"/>
              </a:defRPr>
            </a:lvl4pPr>
            <a:lvl5pPr marL="1828800" algn="l" defTabSz="457200" rtl="0" eaLnBrk="1" latinLnBrk="0" hangingPunct="1">
              <a:defRPr lang="it-IT" sz="1800" kern="1200">
                <a:solidFill>
                  <a:schemeClr val="tx1"/>
                </a:solidFill>
                <a:latin typeface="+mn-lt"/>
                <a:ea typeface="+mn-ea"/>
                <a:cs typeface="+mn-cs"/>
              </a:defRPr>
            </a:lvl5pPr>
            <a:lvl6pPr marL="2286000" algn="l" defTabSz="457200" rtl="0" eaLnBrk="1" latinLnBrk="0" hangingPunct="1">
              <a:defRPr lang="it-IT" sz="1800" kern="1200">
                <a:solidFill>
                  <a:schemeClr val="tx1"/>
                </a:solidFill>
                <a:latin typeface="+mn-lt"/>
                <a:ea typeface="+mn-ea"/>
                <a:cs typeface="+mn-cs"/>
              </a:defRPr>
            </a:lvl6pPr>
            <a:lvl7pPr marL="2743200" algn="l" defTabSz="457200" rtl="0" eaLnBrk="1" latinLnBrk="0" hangingPunct="1">
              <a:defRPr lang="it-IT" sz="1800" kern="1200">
                <a:solidFill>
                  <a:schemeClr val="tx1"/>
                </a:solidFill>
                <a:latin typeface="+mn-lt"/>
                <a:ea typeface="+mn-ea"/>
                <a:cs typeface="+mn-cs"/>
              </a:defRPr>
            </a:lvl7pPr>
            <a:lvl8pPr marL="3200400" algn="l" defTabSz="457200" rtl="0" eaLnBrk="1" latinLnBrk="0" hangingPunct="1">
              <a:defRPr lang="it-IT" sz="1800" kern="1200">
                <a:solidFill>
                  <a:schemeClr val="tx1"/>
                </a:solidFill>
                <a:latin typeface="+mn-lt"/>
                <a:ea typeface="+mn-ea"/>
                <a:cs typeface="+mn-cs"/>
              </a:defRPr>
            </a:lvl8pPr>
            <a:lvl9pPr marL="3657600" algn="l" defTabSz="457200" rtl="0" eaLnBrk="1" latinLnBrk="0" hangingPunct="1">
              <a:defRPr lang="it-IT" sz="1800" kern="1200">
                <a:solidFill>
                  <a:schemeClr val="tx1"/>
                </a:solidFill>
                <a:latin typeface="+mn-lt"/>
                <a:ea typeface="+mn-ea"/>
                <a:cs typeface="+mn-cs"/>
              </a:defRPr>
            </a:lvl9pPr>
          </a:lstStyle>
          <a:p>
            <a:r>
              <a:rPr lang="it-IT" sz="1600" b="1" dirty="0">
                <a:solidFill>
                  <a:schemeClr val="bg1"/>
                </a:solidFill>
              </a:rPr>
              <a:t>www.regione.toscana.it/-/profili-di-salute-2024</a:t>
            </a:r>
          </a:p>
          <a:p>
            <a:endParaRPr lang="it-IT" sz="1600" b="1" dirty="0">
              <a:solidFill>
                <a:schemeClr val="bg1"/>
              </a:solidFill>
            </a:endParaRPr>
          </a:p>
          <a:p>
            <a:r>
              <a:rPr lang="it-IT" sz="1600" b="1" dirty="0">
                <a:solidFill>
                  <a:schemeClr val="bg1"/>
                </a:solidFill>
              </a:rPr>
              <a:t>www.osservatoriosocialeregionale.it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a:extLst>
            <a:ext uri="{FF2B5EF4-FFF2-40B4-BE49-F238E27FC236}">
              <a16:creationId xmlns:a16="http://schemas.microsoft.com/office/drawing/2014/main" id="{29F63568-3EB8-680D-A95D-AB058D2F0F41}"/>
            </a:ext>
          </a:extLst>
        </p:cNvPr>
        <p:cNvGrpSpPr/>
        <p:nvPr/>
      </p:nvGrpSpPr>
      <p:grpSpPr>
        <a:xfrm>
          <a:off x="0" y="0"/>
          <a:ext cx="0" cy="0"/>
          <a:chOff x="0" y="0"/>
          <a:chExt cx="0" cy="0"/>
        </a:xfrm>
      </p:grpSpPr>
      <p:sp>
        <p:nvSpPr>
          <p:cNvPr id="111" name="Google Shape;111;p16">
            <a:extLst>
              <a:ext uri="{FF2B5EF4-FFF2-40B4-BE49-F238E27FC236}">
                <a16:creationId xmlns:a16="http://schemas.microsoft.com/office/drawing/2014/main" id="{06C87277-0C89-B08A-6FE4-C448F5DE4B38}"/>
              </a:ext>
            </a:extLst>
          </p:cNvPr>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pic>
        <p:nvPicPr>
          <p:cNvPr id="112" name="Google Shape;112;p16">
            <a:extLst>
              <a:ext uri="{FF2B5EF4-FFF2-40B4-BE49-F238E27FC236}">
                <a16:creationId xmlns:a16="http://schemas.microsoft.com/office/drawing/2014/main" id="{4E3FF04D-1E5A-BE9F-C0E7-BE4E69FC9962}"/>
              </a:ext>
            </a:extLst>
          </p:cNvPr>
          <p:cNvPicPr preferRelativeResize="0"/>
          <p:nvPr/>
        </p:nvPicPr>
        <p:blipFill>
          <a:blip r:embed="rId3">
            <a:alphaModFix/>
            <a:duotone>
              <a:prstClr val="black"/>
              <a:schemeClr val="accent1">
                <a:tint val="45000"/>
                <a:satMod val="400000"/>
              </a:schemeClr>
            </a:duotone>
          </a:blip>
          <a:stretch>
            <a:fillRect/>
          </a:stretch>
        </p:blipFill>
        <p:spPr>
          <a:xfrm>
            <a:off x="834425" y="-281000"/>
            <a:ext cx="1513101" cy="1513101"/>
          </a:xfrm>
          <a:prstGeom prst="rect">
            <a:avLst/>
          </a:prstGeom>
          <a:noFill/>
          <a:ln>
            <a:noFill/>
          </a:ln>
        </p:spPr>
      </p:pic>
      <p:pic>
        <p:nvPicPr>
          <p:cNvPr id="114" name="Google Shape;114;p16">
            <a:extLst>
              <a:ext uri="{FF2B5EF4-FFF2-40B4-BE49-F238E27FC236}">
                <a16:creationId xmlns:a16="http://schemas.microsoft.com/office/drawing/2014/main" id="{5432E8B0-29AF-A70D-CFB9-9A046DD0CB61}"/>
              </a:ext>
            </a:extLst>
          </p:cNvPr>
          <p:cNvPicPr preferRelativeResize="0"/>
          <p:nvPr/>
        </p:nvPicPr>
        <p:blipFill>
          <a:blip r:embed="rId4">
            <a:alphaModFix/>
          </a:blip>
          <a:stretch>
            <a:fillRect/>
          </a:stretch>
        </p:blipFill>
        <p:spPr>
          <a:xfrm>
            <a:off x="5811975" y="4780052"/>
            <a:ext cx="660733" cy="330348"/>
          </a:xfrm>
          <a:prstGeom prst="rect">
            <a:avLst/>
          </a:prstGeom>
          <a:noFill/>
          <a:ln>
            <a:noFill/>
          </a:ln>
        </p:spPr>
      </p:pic>
      <p:pic>
        <p:nvPicPr>
          <p:cNvPr id="115" name="Google Shape;115;p16">
            <a:extLst>
              <a:ext uri="{FF2B5EF4-FFF2-40B4-BE49-F238E27FC236}">
                <a16:creationId xmlns:a16="http://schemas.microsoft.com/office/drawing/2014/main" id="{7A61807D-95F4-5402-9710-01E345575105}"/>
              </a:ext>
            </a:extLst>
          </p:cNvPr>
          <p:cNvPicPr preferRelativeResize="0"/>
          <p:nvPr/>
        </p:nvPicPr>
        <p:blipFill>
          <a:blip r:embed="rId5">
            <a:alphaModFix/>
          </a:blip>
          <a:stretch>
            <a:fillRect/>
          </a:stretch>
        </p:blipFill>
        <p:spPr>
          <a:xfrm>
            <a:off x="8169017" y="4780052"/>
            <a:ext cx="533858" cy="330346"/>
          </a:xfrm>
          <a:prstGeom prst="rect">
            <a:avLst/>
          </a:prstGeom>
          <a:noFill/>
          <a:ln>
            <a:noFill/>
          </a:ln>
        </p:spPr>
      </p:pic>
      <p:pic>
        <p:nvPicPr>
          <p:cNvPr id="116" name="Google Shape;116;p16">
            <a:extLst>
              <a:ext uri="{FF2B5EF4-FFF2-40B4-BE49-F238E27FC236}">
                <a16:creationId xmlns:a16="http://schemas.microsoft.com/office/drawing/2014/main" id="{C03D0350-09B3-878D-581C-775AFAFBF022}"/>
              </a:ext>
            </a:extLst>
          </p:cNvPr>
          <p:cNvPicPr preferRelativeResize="0"/>
          <p:nvPr/>
        </p:nvPicPr>
        <p:blipFill>
          <a:blip r:embed="rId6">
            <a:alphaModFix/>
          </a:blip>
          <a:stretch>
            <a:fillRect/>
          </a:stretch>
        </p:blipFill>
        <p:spPr>
          <a:xfrm>
            <a:off x="6597680" y="4780050"/>
            <a:ext cx="660698" cy="330349"/>
          </a:xfrm>
          <a:prstGeom prst="rect">
            <a:avLst/>
          </a:prstGeom>
          <a:noFill/>
          <a:ln>
            <a:noFill/>
          </a:ln>
        </p:spPr>
      </p:pic>
      <p:pic>
        <p:nvPicPr>
          <p:cNvPr id="117" name="Google Shape;117;p16">
            <a:extLst>
              <a:ext uri="{FF2B5EF4-FFF2-40B4-BE49-F238E27FC236}">
                <a16:creationId xmlns:a16="http://schemas.microsoft.com/office/drawing/2014/main" id="{A58037CF-1A7C-B3E6-FD50-620F0B0704F4}"/>
              </a:ext>
            </a:extLst>
          </p:cNvPr>
          <p:cNvPicPr preferRelativeResize="0"/>
          <p:nvPr/>
        </p:nvPicPr>
        <p:blipFill>
          <a:blip r:embed="rId7">
            <a:alphaModFix/>
          </a:blip>
          <a:stretch>
            <a:fillRect/>
          </a:stretch>
        </p:blipFill>
        <p:spPr>
          <a:xfrm>
            <a:off x="7383349" y="4780052"/>
            <a:ext cx="660693" cy="330348"/>
          </a:xfrm>
          <a:prstGeom prst="rect">
            <a:avLst/>
          </a:prstGeom>
          <a:noFill/>
          <a:ln>
            <a:noFill/>
          </a:ln>
        </p:spPr>
      </p:pic>
      <p:sp>
        <p:nvSpPr>
          <p:cNvPr id="4" name="Titolo 1">
            <a:extLst>
              <a:ext uri="{FF2B5EF4-FFF2-40B4-BE49-F238E27FC236}">
                <a16:creationId xmlns:a16="http://schemas.microsoft.com/office/drawing/2014/main" id="{47FB5DC0-CADA-E1E4-F9D3-10D6A1886D8C}"/>
              </a:ext>
            </a:extLst>
          </p:cNvPr>
          <p:cNvSpPr>
            <a:spLocks noGrp="1"/>
          </p:cNvSpPr>
          <p:nvPr/>
        </p:nvSpPr>
        <p:spPr>
          <a:xfrm>
            <a:off x="2845946" y="-1464567"/>
            <a:ext cx="5449470" cy="430864"/>
          </a:xfrm>
          <a:prstGeom prst="rect">
            <a:avLst/>
          </a:prstGeom>
        </p:spPr>
        <p:txBody>
          <a:bodyPr vert="horz" lIns="91440" tIns="0" rIns="91440" bIns="0" rtlCol="0" anchor="b" anchorCtr="0">
            <a:noAutofit/>
          </a:bodyPr>
          <a:lstStyle>
            <a:defPPr>
              <a:defRPr lang="it-IT"/>
            </a:defPPr>
            <a:lvl1pPr algn="l" defTabSz="914400" rtl="0" eaLnBrk="1" latinLnBrk="0" hangingPunct="1">
              <a:lnSpc>
                <a:spcPct val="100000"/>
              </a:lnSpc>
              <a:spcBef>
                <a:spcPct val="0"/>
              </a:spcBef>
              <a:buNone/>
              <a:defRPr lang="it-IT" sz="3600" b="1" kern="1200" cap="all" baseline="0">
                <a:solidFill>
                  <a:schemeClr val="accent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it-IT" sz="2000" b="1" i="0" u="none" strike="noStrike" kern="1200" cap="all"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rPr>
              <a:t>Stato e bisogni di salute: evidenze dal profilo di salute zonale</a:t>
            </a:r>
          </a:p>
        </p:txBody>
      </p:sp>
      <p:sp>
        <p:nvSpPr>
          <p:cNvPr id="5" name="CasellaDiTesto 5">
            <a:extLst>
              <a:ext uri="{FF2B5EF4-FFF2-40B4-BE49-F238E27FC236}">
                <a16:creationId xmlns:a16="http://schemas.microsoft.com/office/drawing/2014/main" id="{E9B4D58C-D355-B03B-CA94-1F1F50B00EDF}"/>
              </a:ext>
            </a:extLst>
          </p:cNvPr>
          <p:cNvSpPr txBox="1"/>
          <p:nvPr/>
        </p:nvSpPr>
        <p:spPr>
          <a:xfrm>
            <a:off x="591757" y="1287541"/>
            <a:ext cx="4114799" cy="4031873"/>
          </a:xfrm>
          <a:prstGeom prst="rect">
            <a:avLst/>
          </a:prstGeom>
          <a:noFill/>
        </p:spPr>
        <p:txBody>
          <a:bodyPr wrap="square">
            <a:spAutoFit/>
          </a:bodyPr>
          <a:lstStyle>
            <a:defPPr rtl="0">
              <a:defRPr lang="it-IT"/>
            </a:defPPr>
            <a:lvl1pPr marL="0" algn="l" defTabSz="457200" rtl="0" eaLnBrk="1" latinLnBrk="0" hangingPunct="1">
              <a:defRPr lang="it-IT" sz="1800" kern="1200">
                <a:solidFill>
                  <a:schemeClr val="tx1"/>
                </a:solidFill>
                <a:latin typeface="+mn-lt"/>
                <a:ea typeface="+mn-ea"/>
                <a:cs typeface="+mn-cs"/>
              </a:defRPr>
            </a:lvl1pPr>
            <a:lvl2pPr marL="457200" algn="l" defTabSz="457200" rtl="0" eaLnBrk="1" latinLnBrk="0" hangingPunct="1">
              <a:defRPr lang="it-IT" sz="1800" kern="1200">
                <a:solidFill>
                  <a:schemeClr val="tx1"/>
                </a:solidFill>
                <a:latin typeface="+mn-lt"/>
                <a:ea typeface="+mn-ea"/>
                <a:cs typeface="+mn-cs"/>
              </a:defRPr>
            </a:lvl2pPr>
            <a:lvl3pPr marL="914400" algn="l" defTabSz="457200" rtl="0" eaLnBrk="1" latinLnBrk="0" hangingPunct="1">
              <a:defRPr lang="it-IT" sz="1800" kern="1200">
                <a:solidFill>
                  <a:schemeClr val="tx1"/>
                </a:solidFill>
                <a:latin typeface="+mn-lt"/>
                <a:ea typeface="+mn-ea"/>
                <a:cs typeface="+mn-cs"/>
              </a:defRPr>
            </a:lvl3pPr>
            <a:lvl4pPr marL="1371600" algn="l" defTabSz="457200" rtl="0" eaLnBrk="1" latinLnBrk="0" hangingPunct="1">
              <a:defRPr lang="it-IT" sz="1800" kern="1200">
                <a:solidFill>
                  <a:schemeClr val="tx1"/>
                </a:solidFill>
                <a:latin typeface="+mn-lt"/>
                <a:ea typeface="+mn-ea"/>
                <a:cs typeface="+mn-cs"/>
              </a:defRPr>
            </a:lvl4pPr>
            <a:lvl5pPr marL="1828800" algn="l" defTabSz="457200" rtl="0" eaLnBrk="1" latinLnBrk="0" hangingPunct="1">
              <a:defRPr lang="it-IT" sz="1800" kern="1200">
                <a:solidFill>
                  <a:schemeClr val="tx1"/>
                </a:solidFill>
                <a:latin typeface="+mn-lt"/>
                <a:ea typeface="+mn-ea"/>
                <a:cs typeface="+mn-cs"/>
              </a:defRPr>
            </a:lvl5pPr>
            <a:lvl6pPr marL="2286000" algn="l" defTabSz="457200" rtl="0" eaLnBrk="1" latinLnBrk="0" hangingPunct="1">
              <a:defRPr lang="it-IT" sz="1800" kern="1200">
                <a:solidFill>
                  <a:schemeClr val="tx1"/>
                </a:solidFill>
                <a:latin typeface="+mn-lt"/>
                <a:ea typeface="+mn-ea"/>
                <a:cs typeface="+mn-cs"/>
              </a:defRPr>
            </a:lvl6pPr>
            <a:lvl7pPr marL="2743200" algn="l" defTabSz="457200" rtl="0" eaLnBrk="1" latinLnBrk="0" hangingPunct="1">
              <a:defRPr lang="it-IT" sz="1800" kern="1200">
                <a:solidFill>
                  <a:schemeClr val="tx1"/>
                </a:solidFill>
                <a:latin typeface="+mn-lt"/>
                <a:ea typeface="+mn-ea"/>
                <a:cs typeface="+mn-cs"/>
              </a:defRPr>
            </a:lvl7pPr>
            <a:lvl8pPr marL="3200400" algn="l" defTabSz="457200" rtl="0" eaLnBrk="1" latinLnBrk="0" hangingPunct="1">
              <a:defRPr lang="it-IT" sz="1800" kern="1200">
                <a:solidFill>
                  <a:schemeClr val="tx1"/>
                </a:solidFill>
                <a:latin typeface="+mn-lt"/>
                <a:ea typeface="+mn-ea"/>
                <a:cs typeface="+mn-cs"/>
              </a:defRPr>
            </a:lvl8pPr>
            <a:lvl9pPr marL="3657600" algn="l" defTabSz="457200" rtl="0" eaLnBrk="1" latinLnBrk="0" hangingPunct="1">
              <a:defRPr lang="it-IT" sz="18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à"/>
              <a:tabLst/>
              <a:defRPr/>
            </a:pPr>
            <a:r>
              <a:rPr kumimoji="0" lang="it-IT" sz="1600" b="1" i="0" u="none" strike="noStrike" kern="1200" cap="none" spc="0" normalizeH="0" baseline="0" noProof="0" dirty="0">
                <a:ln>
                  <a:noFill/>
                </a:ln>
                <a:solidFill>
                  <a:srgbClr val="01579B"/>
                </a:solidFill>
                <a:effectLst/>
                <a:uLnTx/>
                <a:uFillTx/>
                <a:latin typeface="Arial"/>
                <a:ea typeface="+mn-ea"/>
                <a:cs typeface="+mn-cs"/>
                <a:sym typeface="Arial"/>
              </a:rPr>
              <a:t>119mila residenti</a:t>
            </a:r>
          </a:p>
          <a:p>
            <a:pPr marL="285750" marR="0" lvl="0" indent="-28575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à"/>
              <a:tabLst/>
              <a:defRPr/>
            </a:pPr>
            <a:r>
              <a:rPr lang="it-IT" sz="1600" b="1" dirty="0">
                <a:solidFill>
                  <a:srgbClr val="01579B"/>
                </a:solidFill>
                <a:latin typeface="Arial"/>
              </a:rPr>
              <a:t>30.550 ultra65enni (25,6%)</a:t>
            </a:r>
          </a:p>
          <a:p>
            <a:pPr marL="285750" marR="0" lvl="0" indent="-28575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à"/>
              <a:tabLst/>
              <a:defRPr/>
            </a:pPr>
            <a:r>
              <a:rPr lang="it-IT" sz="1600" b="1" dirty="0">
                <a:solidFill>
                  <a:srgbClr val="01579B"/>
                </a:solidFill>
                <a:latin typeface="Arial"/>
              </a:rPr>
              <a:t>16.367 ultra74enni (13,7%)</a:t>
            </a:r>
          </a:p>
          <a:p>
            <a:pPr marL="285750" marR="0" lvl="0" indent="-28575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à"/>
              <a:tabLst/>
              <a:defRPr/>
            </a:pPr>
            <a:r>
              <a:rPr lang="it-IT" sz="1600" b="1" dirty="0">
                <a:solidFill>
                  <a:srgbClr val="01579B"/>
                </a:solidFill>
                <a:latin typeface="Arial"/>
              </a:rPr>
              <a:t>1 famiglia su 3 è composta da una sola persona</a:t>
            </a:r>
          </a:p>
          <a:p>
            <a:pPr marL="285750" marR="0" lvl="0" indent="-28575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à"/>
              <a:tabLst/>
              <a:defRPr/>
            </a:pPr>
            <a:endParaRPr lang="it-IT" sz="1600" b="1" dirty="0">
              <a:solidFill>
                <a:srgbClr val="01579B"/>
              </a:solidFill>
              <a:latin typeface="Arial"/>
            </a:endParaRPr>
          </a:p>
          <a:p>
            <a:pPr marL="285750" marR="0" lvl="0" indent="-28575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à"/>
              <a:tabLst/>
              <a:defRPr/>
            </a:pPr>
            <a:endParaRPr lang="it-IT" sz="1600" b="1" dirty="0">
              <a:solidFill>
                <a:srgbClr val="01579B"/>
              </a:solidFill>
              <a:latin typeface="Arial"/>
            </a:endParaRPr>
          </a:p>
          <a:p>
            <a:pPr marL="285750" marR="0" lvl="0" indent="-28575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à"/>
              <a:tabLst/>
              <a:defRPr/>
            </a:pPr>
            <a:r>
              <a:rPr lang="it-IT" sz="1600" b="1" dirty="0">
                <a:solidFill>
                  <a:srgbClr val="01579B"/>
                </a:solidFill>
                <a:latin typeface="Arial"/>
              </a:rPr>
              <a:t>36.267 persone con almeno una patologia cronica (359,6x1.000)</a:t>
            </a:r>
          </a:p>
          <a:p>
            <a:pPr marL="285750" marR="0" lvl="0" indent="-28575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à"/>
              <a:tabLst/>
              <a:defRPr/>
            </a:pPr>
            <a:r>
              <a:rPr lang="it-IT" sz="1600" b="1" dirty="0">
                <a:solidFill>
                  <a:srgbClr val="01579B"/>
                </a:solidFill>
                <a:latin typeface="Arial"/>
              </a:rPr>
              <a:t>1.000 persone con disabilità in carico al Servizio sociale</a:t>
            </a:r>
          </a:p>
          <a:p>
            <a:pPr marL="285750" marR="0" lvl="0" indent="-28575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à"/>
              <a:tabLst/>
              <a:defRPr/>
            </a:pPr>
            <a:r>
              <a:rPr lang="it-IT" sz="1600" b="1" dirty="0">
                <a:solidFill>
                  <a:srgbClr val="01579B"/>
                </a:solidFill>
                <a:latin typeface="Arial"/>
              </a:rPr>
              <a:t>93 minorenni (5,4%) coinvolti in interventi di educativa domiciliare (Toscana=10,6%) </a:t>
            </a:r>
          </a:p>
          <a:p>
            <a:pPr marL="285750" marR="0" lvl="0" indent="-28575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à"/>
              <a:tabLst/>
              <a:defRPr/>
            </a:pPr>
            <a:endParaRPr lang="it-IT" sz="1600" b="1" dirty="0">
              <a:solidFill>
                <a:srgbClr val="01579B"/>
              </a:solidFill>
              <a:latin typeface="Arial"/>
            </a:endParaRPr>
          </a:p>
          <a:p>
            <a:pPr marL="285750" marR="0" lvl="0" indent="-28575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à"/>
              <a:tabLst/>
              <a:defRPr/>
            </a:pPr>
            <a:endParaRPr kumimoji="0" lang="it-IT" sz="1600" b="1" i="0" u="none" strike="noStrike" kern="1200" cap="none" spc="0" normalizeH="0" baseline="0" noProof="0" dirty="0">
              <a:ln>
                <a:noFill/>
              </a:ln>
              <a:solidFill>
                <a:srgbClr val="01579B"/>
              </a:solidFill>
              <a:effectLst/>
              <a:uLnTx/>
              <a:uFillTx/>
              <a:latin typeface="Arial"/>
              <a:ea typeface="+mn-ea"/>
              <a:cs typeface="+mn-cs"/>
              <a:sym typeface="Arial"/>
            </a:endParaRPr>
          </a:p>
        </p:txBody>
      </p:sp>
      <p:sp>
        <p:nvSpPr>
          <p:cNvPr id="10" name="CasellaDiTesto 9">
            <a:extLst>
              <a:ext uri="{FF2B5EF4-FFF2-40B4-BE49-F238E27FC236}">
                <a16:creationId xmlns:a16="http://schemas.microsoft.com/office/drawing/2014/main" id="{1493F17C-8A05-2A9C-6E86-2CC874CE7C6F}"/>
              </a:ext>
            </a:extLst>
          </p:cNvPr>
          <p:cNvSpPr txBox="1"/>
          <p:nvPr/>
        </p:nvSpPr>
        <p:spPr>
          <a:xfrm>
            <a:off x="3689378" y="279991"/>
            <a:ext cx="507538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2800" b="1" dirty="0">
                <a:solidFill>
                  <a:srgbClr val="FFAE88">
                    <a:lumMod val="75000"/>
                  </a:srgbClr>
                </a:solidFill>
              </a:rPr>
              <a:t>VALDINIEVOLE</a:t>
            </a:r>
            <a:endParaRPr kumimoji="0" lang="it-IT" sz="2800" b="0" i="0" u="none" strike="noStrike" kern="0" cap="none" spc="0" normalizeH="0" baseline="0" noProof="0" dirty="0">
              <a:ln>
                <a:noFill/>
              </a:ln>
              <a:solidFill>
                <a:srgbClr val="FFAE88">
                  <a:lumMod val="75000"/>
                </a:srgbClr>
              </a:solidFill>
              <a:effectLst/>
              <a:uLnTx/>
              <a:uFillTx/>
              <a:latin typeface="Arial"/>
              <a:cs typeface="Arial"/>
              <a:sym typeface="Arial"/>
            </a:endParaRPr>
          </a:p>
        </p:txBody>
      </p:sp>
      <p:pic>
        <p:nvPicPr>
          <p:cNvPr id="7" name="Immagine 6" descr="Immagine che contiene mappa, testo, atlante, diagramma&#10;&#10;Il contenuto generato dall'IA potrebbe non essere corretto.">
            <a:extLst>
              <a:ext uri="{FF2B5EF4-FFF2-40B4-BE49-F238E27FC236}">
                <a16:creationId xmlns:a16="http://schemas.microsoft.com/office/drawing/2014/main" id="{F92A2D85-0F11-2112-BF70-CF8E6A6E2192}"/>
              </a:ext>
            </a:extLst>
          </p:cNvPr>
          <p:cNvPicPr>
            <a:picLocks noChangeAspect="1"/>
          </p:cNvPicPr>
          <p:nvPr/>
        </p:nvPicPr>
        <p:blipFill>
          <a:blip r:embed="rId8"/>
          <a:stretch>
            <a:fillRect/>
          </a:stretch>
        </p:blipFill>
        <p:spPr>
          <a:xfrm>
            <a:off x="5145438" y="957424"/>
            <a:ext cx="3406805" cy="3406805"/>
          </a:xfrm>
          <a:prstGeom prst="rect">
            <a:avLst/>
          </a:prstGeom>
        </p:spPr>
      </p:pic>
    </p:spTree>
    <p:extLst>
      <p:ext uri="{BB962C8B-B14F-4D97-AF65-F5344CB8AC3E}">
        <p14:creationId xmlns:p14="http://schemas.microsoft.com/office/powerpoint/2010/main" val="681146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pic>
        <p:nvPicPr>
          <p:cNvPr id="112" name="Google Shape;112;p16"/>
          <p:cNvPicPr preferRelativeResize="0"/>
          <p:nvPr/>
        </p:nvPicPr>
        <p:blipFill>
          <a:blip r:embed="rId3">
            <a:alphaModFix/>
            <a:duotone>
              <a:prstClr val="black"/>
              <a:schemeClr val="accent1">
                <a:tint val="45000"/>
                <a:satMod val="400000"/>
              </a:schemeClr>
            </a:duotone>
          </a:blip>
          <a:stretch>
            <a:fillRect/>
          </a:stretch>
        </p:blipFill>
        <p:spPr>
          <a:xfrm>
            <a:off x="834425" y="-281000"/>
            <a:ext cx="1513101" cy="1513101"/>
          </a:xfrm>
          <a:prstGeom prst="rect">
            <a:avLst/>
          </a:prstGeom>
          <a:noFill/>
          <a:ln>
            <a:noFill/>
          </a:ln>
        </p:spPr>
      </p:pic>
      <p:pic>
        <p:nvPicPr>
          <p:cNvPr id="114" name="Google Shape;114;p16"/>
          <p:cNvPicPr preferRelativeResize="0"/>
          <p:nvPr/>
        </p:nvPicPr>
        <p:blipFill>
          <a:blip r:embed="rId4">
            <a:alphaModFix/>
          </a:blip>
          <a:stretch>
            <a:fillRect/>
          </a:stretch>
        </p:blipFill>
        <p:spPr>
          <a:xfrm>
            <a:off x="5811975" y="4780052"/>
            <a:ext cx="660733" cy="330348"/>
          </a:xfrm>
          <a:prstGeom prst="rect">
            <a:avLst/>
          </a:prstGeom>
          <a:noFill/>
          <a:ln>
            <a:noFill/>
          </a:ln>
        </p:spPr>
      </p:pic>
      <p:pic>
        <p:nvPicPr>
          <p:cNvPr id="115" name="Google Shape;115;p16"/>
          <p:cNvPicPr preferRelativeResize="0"/>
          <p:nvPr/>
        </p:nvPicPr>
        <p:blipFill>
          <a:blip r:embed="rId5">
            <a:alphaModFix/>
          </a:blip>
          <a:stretch>
            <a:fillRect/>
          </a:stretch>
        </p:blipFill>
        <p:spPr>
          <a:xfrm>
            <a:off x="8169017" y="4780052"/>
            <a:ext cx="533858" cy="330346"/>
          </a:xfrm>
          <a:prstGeom prst="rect">
            <a:avLst/>
          </a:prstGeom>
          <a:noFill/>
          <a:ln>
            <a:noFill/>
          </a:ln>
        </p:spPr>
      </p:pic>
      <p:pic>
        <p:nvPicPr>
          <p:cNvPr id="116" name="Google Shape;116;p16"/>
          <p:cNvPicPr preferRelativeResize="0"/>
          <p:nvPr/>
        </p:nvPicPr>
        <p:blipFill>
          <a:blip r:embed="rId6">
            <a:alphaModFix/>
          </a:blip>
          <a:stretch>
            <a:fillRect/>
          </a:stretch>
        </p:blipFill>
        <p:spPr>
          <a:xfrm>
            <a:off x="6597680" y="4780050"/>
            <a:ext cx="660698" cy="330349"/>
          </a:xfrm>
          <a:prstGeom prst="rect">
            <a:avLst/>
          </a:prstGeom>
          <a:noFill/>
          <a:ln>
            <a:noFill/>
          </a:ln>
        </p:spPr>
      </p:pic>
      <p:pic>
        <p:nvPicPr>
          <p:cNvPr id="117" name="Google Shape;117;p16"/>
          <p:cNvPicPr preferRelativeResize="0"/>
          <p:nvPr/>
        </p:nvPicPr>
        <p:blipFill>
          <a:blip r:embed="rId7">
            <a:alphaModFix/>
          </a:blip>
          <a:stretch>
            <a:fillRect/>
          </a:stretch>
        </p:blipFill>
        <p:spPr>
          <a:xfrm>
            <a:off x="7383349" y="4780052"/>
            <a:ext cx="660693" cy="330348"/>
          </a:xfrm>
          <a:prstGeom prst="rect">
            <a:avLst/>
          </a:prstGeom>
          <a:noFill/>
          <a:ln>
            <a:noFill/>
          </a:ln>
        </p:spPr>
      </p:pic>
      <p:sp>
        <p:nvSpPr>
          <p:cNvPr id="4" name="Titolo 1">
            <a:extLst>
              <a:ext uri="{FF2B5EF4-FFF2-40B4-BE49-F238E27FC236}">
                <a16:creationId xmlns:a16="http://schemas.microsoft.com/office/drawing/2014/main" id="{13021072-4A77-DB4D-DF41-58EADB7DA94E}"/>
              </a:ext>
            </a:extLst>
          </p:cNvPr>
          <p:cNvSpPr>
            <a:spLocks noGrp="1"/>
          </p:cNvSpPr>
          <p:nvPr/>
        </p:nvSpPr>
        <p:spPr>
          <a:xfrm>
            <a:off x="2845946" y="-1464567"/>
            <a:ext cx="5449470" cy="430864"/>
          </a:xfrm>
          <a:prstGeom prst="rect">
            <a:avLst/>
          </a:prstGeom>
        </p:spPr>
        <p:txBody>
          <a:bodyPr vert="horz" lIns="91440" tIns="0" rIns="91440" bIns="0" rtlCol="0" anchor="b" anchorCtr="0">
            <a:noAutofit/>
          </a:bodyPr>
          <a:lstStyle>
            <a:defPPr>
              <a:defRPr lang="it-IT"/>
            </a:defPPr>
            <a:lvl1pPr algn="l" defTabSz="914400" rtl="0" eaLnBrk="1" latinLnBrk="0" hangingPunct="1">
              <a:lnSpc>
                <a:spcPct val="100000"/>
              </a:lnSpc>
              <a:spcBef>
                <a:spcPct val="0"/>
              </a:spcBef>
              <a:buNone/>
              <a:defRPr lang="it-IT" sz="3600" b="1" kern="1200" cap="all" baseline="0">
                <a:solidFill>
                  <a:schemeClr val="accent6"/>
                </a:solidFill>
                <a:latin typeface="+mj-lt"/>
                <a:ea typeface="+mj-ea"/>
                <a:cs typeface="+mj-cs"/>
              </a:defRPr>
            </a:lvl1pPr>
          </a:lstStyle>
          <a:p>
            <a:pPr rtl="0"/>
            <a:r>
              <a:rPr lang="it-IT" sz="2000" dirty="0">
                <a:solidFill>
                  <a:schemeClr val="bg1"/>
                </a:solidFill>
                <a:latin typeface="Arial" panose="020B0604020202020204" pitchFamily="34" charset="0"/>
                <a:cs typeface="Arial" panose="020B0604020202020204" pitchFamily="34" charset="0"/>
              </a:rPr>
              <a:t>Stato e bisogni di salute: evidenze dal profilo di salute zonale</a:t>
            </a:r>
          </a:p>
        </p:txBody>
      </p:sp>
      <p:sp>
        <p:nvSpPr>
          <p:cNvPr id="10" name="CasellaDiTesto 9">
            <a:extLst>
              <a:ext uri="{FF2B5EF4-FFF2-40B4-BE49-F238E27FC236}">
                <a16:creationId xmlns:a16="http://schemas.microsoft.com/office/drawing/2014/main" id="{F7B6EDF0-70BA-A02A-4A35-65B6827A6AFF}"/>
              </a:ext>
            </a:extLst>
          </p:cNvPr>
          <p:cNvSpPr txBox="1"/>
          <p:nvPr/>
        </p:nvSpPr>
        <p:spPr>
          <a:xfrm>
            <a:off x="6173960" y="101839"/>
            <a:ext cx="5075382" cy="523220"/>
          </a:xfrm>
          <a:prstGeom prst="rect">
            <a:avLst/>
          </a:prstGeom>
          <a:noFill/>
        </p:spPr>
        <p:txBody>
          <a:bodyPr wrap="square">
            <a:spAutoFit/>
          </a:bodyPr>
          <a:lstStyle/>
          <a:p>
            <a:r>
              <a:rPr lang="it-IT" sz="2800" b="1" dirty="0">
                <a:solidFill>
                  <a:schemeClr val="accent6">
                    <a:lumMod val="75000"/>
                  </a:schemeClr>
                </a:solidFill>
              </a:rPr>
              <a:t>DEMOGRAFIA</a:t>
            </a:r>
            <a:endParaRPr lang="it-IT" sz="2800" dirty="0">
              <a:solidFill>
                <a:schemeClr val="accent6">
                  <a:lumMod val="75000"/>
                </a:schemeClr>
              </a:solidFill>
            </a:endParaRPr>
          </a:p>
        </p:txBody>
      </p:sp>
      <p:sp>
        <p:nvSpPr>
          <p:cNvPr id="11" name="CasellaDiTesto 10">
            <a:extLst>
              <a:ext uri="{FF2B5EF4-FFF2-40B4-BE49-F238E27FC236}">
                <a16:creationId xmlns:a16="http://schemas.microsoft.com/office/drawing/2014/main" id="{0EA96228-B89F-0DF6-ADEB-40E21A180524}"/>
              </a:ext>
            </a:extLst>
          </p:cNvPr>
          <p:cNvSpPr txBox="1"/>
          <p:nvPr/>
        </p:nvSpPr>
        <p:spPr>
          <a:xfrm>
            <a:off x="277092" y="1391928"/>
            <a:ext cx="3523672" cy="3046988"/>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it-IT" sz="1600" dirty="0">
                <a:solidFill>
                  <a:schemeClr val="bg1"/>
                </a:solidFill>
              </a:rPr>
              <a:t>I residenti sono poco più di 119.000, il 7,4% della popolazione dell’AUSL TC, di cui la metà vive nei tre principali comuni della zona: Monsummano Terme, Montecatini Terme e Pescia.</a:t>
            </a:r>
          </a:p>
          <a:p>
            <a:endParaRPr lang="it-IT" sz="1600" dirty="0">
              <a:solidFill>
                <a:schemeClr val="accent1"/>
              </a:solidFill>
            </a:endParaRPr>
          </a:p>
          <a:p>
            <a:r>
              <a:rPr lang="it-IT" sz="1600" dirty="0">
                <a:solidFill>
                  <a:schemeClr val="bg1"/>
                </a:solidFill>
              </a:rPr>
              <a:t>Il rimanente è distribuito negli altri otto comuni: Buggiano, Chiesina Uzzanese, Lamporecchio, Larciano, Massa e Cozzile, Pieve a Nievole, Ponte Buggianese e Uzzano. </a:t>
            </a:r>
          </a:p>
        </p:txBody>
      </p:sp>
      <p:graphicFrame>
        <p:nvGraphicFramePr>
          <p:cNvPr id="13" name="Tabella 12">
            <a:extLst>
              <a:ext uri="{FF2B5EF4-FFF2-40B4-BE49-F238E27FC236}">
                <a16:creationId xmlns:a16="http://schemas.microsoft.com/office/drawing/2014/main" id="{FB1CA763-E650-1F81-8BC5-19B1EF2E0EAD}"/>
              </a:ext>
            </a:extLst>
          </p:cNvPr>
          <p:cNvGraphicFramePr>
            <a:graphicFrameLocks noGrp="1"/>
          </p:cNvGraphicFramePr>
          <p:nvPr>
            <p:extLst>
              <p:ext uri="{D42A27DB-BD31-4B8C-83A1-F6EECF244321}">
                <p14:modId xmlns:p14="http://schemas.microsoft.com/office/powerpoint/2010/main" val="3924396419"/>
              </p:ext>
            </p:extLst>
          </p:nvPr>
        </p:nvGraphicFramePr>
        <p:xfrm>
          <a:off x="3990110" y="1391928"/>
          <a:ext cx="4712765" cy="3046989"/>
        </p:xfrm>
        <a:graphic>
          <a:graphicData uri="http://schemas.openxmlformats.org/drawingml/2006/table">
            <a:tbl>
              <a:tblPr/>
              <a:tblGrid>
                <a:gridCol w="1470379">
                  <a:extLst>
                    <a:ext uri="{9D8B030D-6E8A-4147-A177-3AD203B41FA5}">
                      <a16:colId xmlns:a16="http://schemas.microsoft.com/office/drawing/2014/main" val="2968574880"/>
                    </a:ext>
                  </a:extLst>
                </a:gridCol>
                <a:gridCol w="1168770">
                  <a:extLst>
                    <a:ext uri="{9D8B030D-6E8A-4147-A177-3AD203B41FA5}">
                      <a16:colId xmlns:a16="http://schemas.microsoft.com/office/drawing/2014/main" val="2650451902"/>
                    </a:ext>
                  </a:extLst>
                </a:gridCol>
                <a:gridCol w="1005390">
                  <a:extLst>
                    <a:ext uri="{9D8B030D-6E8A-4147-A177-3AD203B41FA5}">
                      <a16:colId xmlns:a16="http://schemas.microsoft.com/office/drawing/2014/main" val="1907456059"/>
                    </a:ext>
                  </a:extLst>
                </a:gridCol>
                <a:gridCol w="1068226">
                  <a:extLst>
                    <a:ext uri="{9D8B030D-6E8A-4147-A177-3AD203B41FA5}">
                      <a16:colId xmlns:a16="http://schemas.microsoft.com/office/drawing/2014/main" val="2059072471"/>
                    </a:ext>
                  </a:extLst>
                </a:gridCol>
              </a:tblGrid>
              <a:tr h="627688">
                <a:tc>
                  <a:txBody>
                    <a:bodyPr/>
                    <a:lstStyle/>
                    <a:p>
                      <a:pPr algn="l" fontAlgn="b"/>
                      <a:endParaRPr lang="it-IT" sz="1400" b="1" i="0" u="none" strike="noStrike" dirty="0">
                        <a:solidFill>
                          <a:srgbClr val="000000"/>
                        </a:solidFill>
                        <a:effectLst/>
                        <a:latin typeface="Arial" panose="020B0604020202020204" pitchFamily="34" charset="0"/>
                      </a:endParaRP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ctr" fontAlgn="b"/>
                      <a:r>
                        <a:rPr lang="it-IT" sz="1400" b="1" i="0" u="none" strike="noStrike" dirty="0">
                          <a:solidFill>
                            <a:srgbClr val="000000"/>
                          </a:solidFill>
                          <a:effectLst/>
                          <a:latin typeface="Arial" panose="020B0604020202020204" pitchFamily="34" charset="0"/>
                        </a:rPr>
                        <a:t>Valdinievole</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ctr" fontAlgn="b"/>
                      <a:r>
                        <a:rPr lang="it-IT" sz="1400" b="1" i="0" u="none" strike="noStrike">
                          <a:solidFill>
                            <a:srgbClr val="000000"/>
                          </a:solidFill>
                          <a:effectLst/>
                          <a:latin typeface="Arial" panose="020B0604020202020204" pitchFamily="34" charset="0"/>
                        </a:rPr>
                        <a:t>Ausl TC</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ctr" fontAlgn="b"/>
                      <a:r>
                        <a:rPr lang="it-IT" sz="1400" b="1" i="0" u="none" strike="noStrike">
                          <a:solidFill>
                            <a:srgbClr val="000000"/>
                          </a:solidFill>
                          <a:effectLst/>
                          <a:latin typeface="Arial" panose="020B0604020202020204" pitchFamily="34" charset="0"/>
                        </a:rPr>
                        <a:t>Toscana</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1862107"/>
                  </a:ext>
                </a:extLst>
              </a:tr>
              <a:tr h="426857">
                <a:tc>
                  <a:txBody>
                    <a:bodyPr/>
                    <a:lstStyle/>
                    <a:p>
                      <a:pPr algn="l" fontAlgn="b"/>
                      <a:r>
                        <a:rPr lang="it-IT" sz="1400" b="0" i="0" u="none" strike="noStrike" dirty="0">
                          <a:solidFill>
                            <a:srgbClr val="000000"/>
                          </a:solidFill>
                          <a:effectLst/>
                          <a:latin typeface="Arial" panose="020B0604020202020204" pitchFamily="34" charset="0"/>
                        </a:rPr>
                        <a:t>Tasso di natalità</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0E6F5"/>
                    </a:solidFill>
                  </a:tcPr>
                </a:tc>
                <a:tc>
                  <a:txBody>
                    <a:bodyPr/>
                    <a:lstStyle/>
                    <a:p>
                      <a:pPr algn="ctr" fontAlgn="b"/>
                      <a:r>
                        <a:rPr lang="it-IT" sz="1400" b="0" i="0" u="none" strike="noStrike">
                          <a:solidFill>
                            <a:srgbClr val="000000"/>
                          </a:solidFill>
                          <a:effectLst/>
                          <a:latin typeface="Arial" panose="020B0604020202020204" pitchFamily="34" charset="0"/>
                        </a:rPr>
                        <a:t>5,9</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0E6F5"/>
                    </a:solidFill>
                  </a:tcPr>
                </a:tc>
                <a:tc>
                  <a:txBody>
                    <a:bodyPr/>
                    <a:lstStyle/>
                    <a:p>
                      <a:pPr algn="ctr" fontAlgn="b"/>
                      <a:r>
                        <a:rPr lang="it-IT" sz="1400" b="0" i="0" u="none" strike="noStrike" dirty="0">
                          <a:solidFill>
                            <a:srgbClr val="000000"/>
                          </a:solidFill>
                          <a:effectLst/>
                          <a:latin typeface="Arial" panose="020B0604020202020204" pitchFamily="34" charset="0"/>
                        </a:rPr>
                        <a:t>6,2</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0E6F5"/>
                    </a:solidFill>
                  </a:tcPr>
                </a:tc>
                <a:tc>
                  <a:txBody>
                    <a:bodyPr/>
                    <a:lstStyle/>
                    <a:p>
                      <a:pPr algn="ctr" fontAlgn="b"/>
                      <a:r>
                        <a:rPr lang="it-IT" sz="1400" b="0" i="0" u="none" strike="noStrike">
                          <a:solidFill>
                            <a:srgbClr val="000000"/>
                          </a:solidFill>
                          <a:effectLst/>
                          <a:latin typeface="Arial" panose="020B0604020202020204" pitchFamily="34" charset="0"/>
                        </a:rPr>
                        <a:t>5,9</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0E6F5"/>
                    </a:solidFill>
                  </a:tcPr>
                </a:tc>
                <a:extLst>
                  <a:ext uri="{0D108BD9-81ED-4DB2-BD59-A6C34878D82A}">
                    <a16:rowId xmlns:a16="http://schemas.microsoft.com/office/drawing/2014/main" val="179399902"/>
                  </a:ext>
                </a:extLst>
              </a:tr>
              <a:tr h="538507">
                <a:tc>
                  <a:txBody>
                    <a:bodyPr/>
                    <a:lstStyle/>
                    <a:p>
                      <a:pPr algn="l" fontAlgn="b"/>
                      <a:r>
                        <a:rPr lang="it-IT" sz="1400" b="0" i="0" u="none" strike="noStrike">
                          <a:solidFill>
                            <a:srgbClr val="000000"/>
                          </a:solidFill>
                          <a:effectLst/>
                          <a:latin typeface="Arial" panose="020B0604020202020204" pitchFamily="34" charset="0"/>
                        </a:rPr>
                        <a:t>Indice di vecchiaia</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ctr" fontAlgn="b"/>
                      <a:r>
                        <a:rPr lang="it-IT" sz="1400" b="0" i="0" u="none" strike="noStrike">
                          <a:solidFill>
                            <a:srgbClr val="000000"/>
                          </a:solidFill>
                          <a:effectLst/>
                          <a:latin typeface="Arial" panose="020B0604020202020204" pitchFamily="34" charset="0"/>
                        </a:rPr>
                        <a:t>224,2</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ctr" fontAlgn="b"/>
                      <a:r>
                        <a:rPr lang="it-IT" sz="1400" b="0" i="0" u="none" strike="noStrike" dirty="0">
                          <a:solidFill>
                            <a:srgbClr val="000000"/>
                          </a:solidFill>
                          <a:effectLst/>
                          <a:latin typeface="Arial" panose="020B0604020202020204" pitchFamily="34" charset="0"/>
                        </a:rPr>
                        <a:t>218,2</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ctr" fontAlgn="b"/>
                      <a:r>
                        <a:rPr lang="it-IT" sz="1400" b="0" i="0" u="none" strike="noStrike" dirty="0">
                          <a:solidFill>
                            <a:srgbClr val="000000"/>
                          </a:solidFill>
                          <a:effectLst/>
                          <a:latin typeface="Arial" panose="020B0604020202020204" pitchFamily="34" charset="0"/>
                        </a:rPr>
                        <a:t>233,7</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139987940"/>
                  </a:ext>
                </a:extLst>
              </a:tr>
              <a:tr h="512166">
                <a:tc>
                  <a:txBody>
                    <a:bodyPr/>
                    <a:lstStyle/>
                    <a:p>
                      <a:pPr algn="l" fontAlgn="b"/>
                      <a:r>
                        <a:rPr lang="it-IT" sz="1400" b="0" i="0" u="none" strike="noStrike">
                          <a:solidFill>
                            <a:srgbClr val="000000"/>
                          </a:solidFill>
                          <a:effectLst/>
                          <a:latin typeface="Arial" panose="020B0604020202020204" pitchFamily="34" charset="0"/>
                        </a:rPr>
                        <a:t>Perc. Over 74enni</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0E6F5"/>
                    </a:solidFill>
                  </a:tcPr>
                </a:tc>
                <a:tc>
                  <a:txBody>
                    <a:bodyPr/>
                    <a:lstStyle/>
                    <a:p>
                      <a:pPr algn="ctr" fontAlgn="b"/>
                      <a:r>
                        <a:rPr lang="it-IT" sz="1400" b="0" i="0" u="none" strike="noStrike">
                          <a:solidFill>
                            <a:srgbClr val="000000"/>
                          </a:solidFill>
                          <a:effectLst/>
                          <a:latin typeface="Arial" panose="020B0604020202020204" pitchFamily="34" charset="0"/>
                        </a:rPr>
                        <a:t>13,7</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0E6F5"/>
                    </a:solidFill>
                  </a:tcPr>
                </a:tc>
                <a:tc>
                  <a:txBody>
                    <a:bodyPr/>
                    <a:lstStyle/>
                    <a:p>
                      <a:pPr algn="ctr" fontAlgn="b"/>
                      <a:r>
                        <a:rPr lang="it-IT" sz="1400" b="0" i="0" u="none" strike="noStrike">
                          <a:solidFill>
                            <a:srgbClr val="000000"/>
                          </a:solidFill>
                          <a:effectLst/>
                          <a:latin typeface="Arial" panose="020B0604020202020204" pitchFamily="34" charset="0"/>
                        </a:rPr>
                        <a:t>14</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0E6F5"/>
                    </a:solidFill>
                  </a:tcPr>
                </a:tc>
                <a:tc>
                  <a:txBody>
                    <a:bodyPr/>
                    <a:lstStyle/>
                    <a:p>
                      <a:pPr algn="ctr" fontAlgn="b"/>
                      <a:r>
                        <a:rPr lang="it-IT" sz="1400" b="0" i="0" u="none" strike="noStrike" dirty="0">
                          <a:solidFill>
                            <a:srgbClr val="000000"/>
                          </a:solidFill>
                          <a:effectLst/>
                          <a:latin typeface="Arial" panose="020B0604020202020204" pitchFamily="34" charset="0"/>
                        </a:rPr>
                        <a:t>14,4</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0E6F5"/>
                    </a:solidFill>
                  </a:tcPr>
                </a:tc>
                <a:extLst>
                  <a:ext uri="{0D108BD9-81ED-4DB2-BD59-A6C34878D82A}">
                    <a16:rowId xmlns:a16="http://schemas.microsoft.com/office/drawing/2014/main" val="3016445206"/>
                  </a:ext>
                </a:extLst>
              </a:tr>
              <a:tr h="941771">
                <a:tc>
                  <a:txBody>
                    <a:bodyPr/>
                    <a:lstStyle/>
                    <a:p>
                      <a:pPr algn="l" fontAlgn="b"/>
                      <a:r>
                        <a:rPr lang="it-IT" sz="1400" b="0" i="0" u="none" strike="noStrike" dirty="0">
                          <a:solidFill>
                            <a:srgbClr val="000000"/>
                          </a:solidFill>
                          <a:effectLst/>
                          <a:latin typeface="Arial" panose="020B0604020202020204" pitchFamily="34" charset="0"/>
                        </a:rPr>
                        <a:t>Indice di carico dei grandi anziani sui potenziali caregiver</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ctr" fontAlgn="b"/>
                      <a:r>
                        <a:rPr lang="it-IT" sz="1400" b="0" i="0" u="none" strike="noStrike">
                          <a:solidFill>
                            <a:srgbClr val="000000"/>
                          </a:solidFill>
                          <a:effectLst/>
                          <a:latin typeface="Arial" panose="020B0604020202020204" pitchFamily="34" charset="0"/>
                        </a:rPr>
                        <a:t>12,3</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ctr" fontAlgn="b"/>
                      <a:r>
                        <a:rPr lang="it-IT" sz="1400" b="0" i="0" u="none" strike="noStrike" dirty="0">
                          <a:solidFill>
                            <a:srgbClr val="000000"/>
                          </a:solidFill>
                          <a:effectLst/>
                          <a:latin typeface="Arial" panose="020B0604020202020204" pitchFamily="34" charset="0"/>
                        </a:rPr>
                        <a:t>12,8</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ctr" fontAlgn="b"/>
                      <a:r>
                        <a:rPr lang="it-IT" sz="1400" b="0" i="0" u="none" strike="noStrike" dirty="0">
                          <a:solidFill>
                            <a:srgbClr val="000000"/>
                          </a:solidFill>
                          <a:effectLst/>
                          <a:latin typeface="Arial" panose="020B0604020202020204" pitchFamily="34" charset="0"/>
                        </a:rPr>
                        <a:t>12,6</a:t>
                      </a:r>
                    </a:p>
                  </a:txBody>
                  <a:tcPr marL="0" marR="0" marT="0" marB="0" anchor="b">
                    <a:lnL w="6350" cap="flat" cmpd="sng" algn="ctr">
                      <a:solidFill>
                        <a:srgbClr val="156082"/>
                      </a:solidFill>
                      <a:prstDash val="solid"/>
                      <a:round/>
                      <a:headEnd type="none" w="med" len="med"/>
                      <a:tailEnd type="none" w="med" len="med"/>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2700242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a:extLst>
            <a:ext uri="{FF2B5EF4-FFF2-40B4-BE49-F238E27FC236}">
              <a16:creationId xmlns:a16="http://schemas.microsoft.com/office/drawing/2014/main" id="{AE0C2D43-B72B-803A-FD73-62D5A8E00A06}"/>
            </a:ext>
          </a:extLst>
        </p:cNvPr>
        <p:cNvGrpSpPr/>
        <p:nvPr/>
      </p:nvGrpSpPr>
      <p:grpSpPr>
        <a:xfrm>
          <a:off x="0" y="0"/>
          <a:ext cx="0" cy="0"/>
          <a:chOff x="0" y="0"/>
          <a:chExt cx="0" cy="0"/>
        </a:xfrm>
      </p:grpSpPr>
      <p:sp>
        <p:nvSpPr>
          <p:cNvPr id="111" name="Google Shape;111;p16">
            <a:extLst>
              <a:ext uri="{FF2B5EF4-FFF2-40B4-BE49-F238E27FC236}">
                <a16:creationId xmlns:a16="http://schemas.microsoft.com/office/drawing/2014/main" id="{7B7FB4C9-18C5-F59E-0825-C018217E7836}"/>
              </a:ext>
            </a:extLst>
          </p:cNvPr>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pic>
        <p:nvPicPr>
          <p:cNvPr id="112" name="Google Shape;112;p16">
            <a:extLst>
              <a:ext uri="{FF2B5EF4-FFF2-40B4-BE49-F238E27FC236}">
                <a16:creationId xmlns:a16="http://schemas.microsoft.com/office/drawing/2014/main" id="{6DBFDD47-0321-118F-24F1-89CE2512500C}"/>
              </a:ext>
            </a:extLst>
          </p:cNvPr>
          <p:cNvPicPr preferRelativeResize="0"/>
          <p:nvPr/>
        </p:nvPicPr>
        <p:blipFill>
          <a:blip r:embed="rId3">
            <a:alphaModFix/>
            <a:duotone>
              <a:prstClr val="black"/>
              <a:schemeClr val="accent1">
                <a:tint val="45000"/>
                <a:satMod val="400000"/>
              </a:schemeClr>
            </a:duotone>
          </a:blip>
          <a:stretch>
            <a:fillRect/>
          </a:stretch>
        </p:blipFill>
        <p:spPr>
          <a:xfrm>
            <a:off x="834425" y="-281000"/>
            <a:ext cx="1513101" cy="1513101"/>
          </a:xfrm>
          <a:prstGeom prst="rect">
            <a:avLst/>
          </a:prstGeom>
          <a:noFill/>
          <a:ln>
            <a:noFill/>
          </a:ln>
        </p:spPr>
      </p:pic>
      <p:pic>
        <p:nvPicPr>
          <p:cNvPr id="114" name="Google Shape;114;p16">
            <a:extLst>
              <a:ext uri="{FF2B5EF4-FFF2-40B4-BE49-F238E27FC236}">
                <a16:creationId xmlns:a16="http://schemas.microsoft.com/office/drawing/2014/main" id="{040FB719-9E2B-C085-BD10-4E6614006ADF}"/>
              </a:ext>
            </a:extLst>
          </p:cNvPr>
          <p:cNvPicPr preferRelativeResize="0"/>
          <p:nvPr/>
        </p:nvPicPr>
        <p:blipFill>
          <a:blip r:embed="rId4">
            <a:alphaModFix/>
          </a:blip>
          <a:stretch>
            <a:fillRect/>
          </a:stretch>
        </p:blipFill>
        <p:spPr>
          <a:xfrm>
            <a:off x="5811975" y="4780052"/>
            <a:ext cx="660733" cy="330348"/>
          </a:xfrm>
          <a:prstGeom prst="rect">
            <a:avLst/>
          </a:prstGeom>
          <a:noFill/>
          <a:ln>
            <a:noFill/>
          </a:ln>
        </p:spPr>
      </p:pic>
      <p:pic>
        <p:nvPicPr>
          <p:cNvPr id="115" name="Google Shape;115;p16">
            <a:extLst>
              <a:ext uri="{FF2B5EF4-FFF2-40B4-BE49-F238E27FC236}">
                <a16:creationId xmlns:a16="http://schemas.microsoft.com/office/drawing/2014/main" id="{996B1DDA-CDEE-1D21-C867-4B22136B468F}"/>
              </a:ext>
            </a:extLst>
          </p:cNvPr>
          <p:cNvPicPr preferRelativeResize="0"/>
          <p:nvPr/>
        </p:nvPicPr>
        <p:blipFill>
          <a:blip r:embed="rId5">
            <a:alphaModFix/>
          </a:blip>
          <a:stretch>
            <a:fillRect/>
          </a:stretch>
        </p:blipFill>
        <p:spPr>
          <a:xfrm>
            <a:off x="8169017" y="4780052"/>
            <a:ext cx="533858" cy="330346"/>
          </a:xfrm>
          <a:prstGeom prst="rect">
            <a:avLst/>
          </a:prstGeom>
          <a:noFill/>
          <a:ln>
            <a:noFill/>
          </a:ln>
        </p:spPr>
      </p:pic>
      <p:pic>
        <p:nvPicPr>
          <p:cNvPr id="116" name="Google Shape;116;p16">
            <a:extLst>
              <a:ext uri="{FF2B5EF4-FFF2-40B4-BE49-F238E27FC236}">
                <a16:creationId xmlns:a16="http://schemas.microsoft.com/office/drawing/2014/main" id="{944AC15E-CB7F-AD04-A169-1991C4A11986}"/>
              </a:ext>
            </a:extLst>
          </p:cNvPr>
          <p:cNvPicPr preferRelativeResize="0"/>
          <p:nvPr/>
        </p:nvPicPr>
        <p:blipFill>
          <a:blip r:embed="rId6">
            <a:alphaModFix/>
          </a:blip>
          <a:stretch>
            <a:fillRect/>
          </a:stretch>
        </p:blipFill>
        <p:spPr>
          <a:xfrm>
            <a:off x="6597680" y="4780050"/>
            <a:ext cx="660698" cy="330349"/>
          </a:xfrm>
          <a:prstGeom prst="rect">
            <a:avLst/>
          </a:prstGeom>
          <a:noFill/>
          <a:ln>
            <a:noFill/>
          </a:ln>
        </p:spPr>
      </p:pic>
      <p:pic>
        <p:nvPicPr>
          <p:cNvPr id="117" name="Google Shape;117;p16">
            <a:extLst>
              <a:ext uri="{FF2B5EF4-FFF2-40B4-BE49-F238E27FC236}">
                <a16:creationId xmlns:a16="http://schemas.microsoft.com/office/drawing/2014/main" id="{738E6D56-5B0A-6DED-C5CA-F8105421C772}"/>
              </a:ext>
            </a:extLst>
          </p:cNvPr>
          <p:cNvPicPr preferRelativeResize="0"/>
          <p:nvPr/>
        </p:nvPicPr>
        <p:blipFill>
          <a:blip r:embed="rId7">
            <a:alphaModFix/>
          </a:blip>
          <a:stretch>
            <a:fillRect/>
          </a:stretch>
        </p:blipFill>
        <p:spPr>
          <a:xfrm>
            <a:off x="7383349" y="4780052"/>
            <a:ext cx="660693" cy="330348"/>
          </a:xfrm>
          <a:prstGeom prst="rect">
            <a:avLst/>
          </a:prstGeom>
          <a:noFill/>
          <a:ln>
            <a:noFill/>
          </a:ln>
        </p:spPr>
      </p:pic>
      <p:sp>
        <p:nvSpPr>
          <p:cNvPr id="4" name="Titolo 1">
            <a:extLst>
              <a:ext uri="{FF2B5EF4-FFF2-40B4-BE49-F238E27FC236}">
                <a16:creationId xmlns:a16="http://schemas.microsoft.com/office/drawing/2014/main" id="{60A5CDB0-810E-D2D6-8BC2-550FC1AA5D47}"/>
              </a:ext>
            </a:extLst>
          </p:cNvPr>
          <p:cNvSpPr>
            <a:spLocks noGrp="1"/>
          </p:cNvSpPr>
          <p:nvPr/>
        </p:nvSpPr>
        <p:spPr>
          <a:xfrm>
            <a:off x="2845946" y="-1464567"/>
            <a:ext cx="5449470" cy="430864"/>
          </a:xfrm>
          <a:prstGeom prst="rect">
            <a:avLst/>
          </a:prstGeom>
        </p:spPr>
        <p:txBody>
          <a:bodyPr vert="horz" lIns="91440" tIns="0" rIns="91440" bIns="0" rtlCol="0" anchor="b" anchorCtr="0">
            <a:noAutofit/>
          </a:bodyPr>
          <a:lstStyle>
            <a:defPPr>
              <a:defRPr lang="it-IT"/>
            </a:defPPr>
            <a:lvl1pPr algn="l" defTabSz="914400" rtl="0" eaLnBrk="1" latinLnBrk="0" hangingPunct="1">
              <a:lnSpc>
                <a:spcPct val="100000"/>
              </a:lnSpc>
              <a:spcBef>
                <a:spcPct val="0"/>
              </a:spcBef>
              <a:buNone/>
              <a:defRPr lang="it-IT" sz="3600" b="1" kern="1200" cap="all" baseline="0">
                <a:solidFill>
                  <a:schemeClr val="accent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it-IT" sz="2000" b="1" i="0" u="none" strike="noStrike" kern="1200" cap="all"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rPr>
              <a:t>Stato e bisogni di salute: evidenze dal profilo di salute zonale</a:t>
            </a:r>
          </a:p>
        </p:txBody>
      </p:sp>
      <p:sp>
        <p:nvSpPr>
          <p:cNvPr id="10" name="CasellaDiTesto 9">
            <a:extLst>
              <a:ext uri="{FF2B5EF4-FFF2-40B4-BE49-F238E27FC236}">
                <a16:creationId xmlns:a16="http://schemas.microsoft.com/office/drawing/2014/main" id="{6FEE2661-F987-AF2F-D19D-85B56485E3E5}"/>
              </a:ext>
            </a:extLst>
          </p:cNvPr>
          <p:cNvSpPr txBox="1"/>
          <p:nvPr/>
        </p:nvSpPr>
        <p:spPr>
          <a:xfrm>
            <a:off x="6173960" y="101839"/>
            <a:ext cx="507538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800" b="1" i="0" u="none" strike="noStrike" kern="0" cap="none" spc="0" normalizeH="0" baseline="0" noProof="0" dirty="0">
                <a:ln>
                  <a:noFill/>
                </a:ln>
                <a:solidFill>
                  <a:srgbClr val="FFAE88">
                    <a:lumMod val="75000"/>
                  </a:srgbClr>
                </a:solidFill>
                <a:effectLst/>
                <a:uLnTx/>
                <a:uFillTx/>
                <a:latin typeface="Arial"/>
                <a:cs typeface="Arial"/>
                <a:sym typeface="Arial"/>
              </a:rPr>
              <a:t>CRONICITÀ</a:t>
            </a:r>
            <a:endParaRPr kumimoji="0" lang="it-IT" sz="2800" b="0" i="0" u="none" strike="noStrike" kern="0" cap="none" spc="0" normalizeH="0" baseline="0" noProof="0" dirty="0">
              <a:ln>
                <a:noFill/>
              </a:ln>
              <a:solidFill>
                <a:srgbClr val="FFAE88">
                  <a:lumMod val="75000"/>
                </a:srgbClr>
              </a:solidFill>
              <a:effectLst/>
              <a:uLnTx/>
              <a:uFillTx/>
              <a:latin typeface="Arial"/>
              <a:cs typeface="Arial"/>
              <a:sym typeface="Arial"/>
            </a:endParaRPr>
          </a:p>
        </p:txBody>
      </p:sp>
      <p:sp>
        <p:nvSpPr>
          <p:cNvPr id="3" name="CasellaDiTesto 2">
            <a:extLst>
              <a:ext uri="{FF2B5EF4-FFF2-40B4-BE49-F238E27FC236}">
                <a16:creationId xmlns:a16="http://schemas.microsoft.com/office/drawing/2014/main" id="{1FA37D0A-ABE3-F9E9-8D52-715C6BEC0218}"/>
              </a:ext>
            </a:extLst>
          </p:cNvPr>
          <p:cNvSpPr txBox="1"/>
          <p:nvPr/>
        </p:nvSpPr>
        <p:spPr>
          <a:xfrm>
            <a:off x="369454" y="1279510"/>
            <a:ext cx="3482109" cy="304698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pPr algn="l"/>
            <a:r>
              <a:rPr lang="it-IT" sz="1600" b="0" i="0" u="none" strike="noStrike" baseline="0" dirty="0">
                <a:latin typeface="CMR10"/>
              </a:rPr>
              <a:t>Circa un terzo della popolazione toscana maggiorenne, nella maggioranza anziani, soffre di almeno una malattia cronica. </a:t>
            </a:r>
          </a:p>
          <a:p>
            <a:pPr algn="l"/>
            <a:r>
              <a:rPr lang="it-IT" sz="1600" b="0" i="0" u="none" strike="noStrike" baseline="0" dirty="0">
                <a:latin typeface="CMR10"/>
              </a:rPr>
              <a:t>Il numero di malati cronici non dipende solo dall’incidenza, ma anche dalla capacità di aumentare l’aspettativa di vita alla diagnosi grazie ad un’assistenza appropriata ed efficacie nel prevenire eventi acuti. Il numero assoluto di cronici sul proprio territorio stima il carico assistenziale. </a:t>
            </a:r>
            <a:endParaRPr lang="it-IT" sz="1600" dirty="0"/>
          </a:p>
        </p:txBody>
      </p:sp>
      <p:sp>
        <p:nvSpPr>
          <p:cNvPr id="9" name="Rettangolo 8">
            <a:extLst>
              <a:ext uri="{FF2B5EF4-FFF2-40B4-BE49-F238E27FC236}">
                <a16:creationId xmlns:a16="http://schemas.microsoft.com/office/drawing/2014/main" id="{1804BDC3-92B7-755D-B561-565AFB3884C1}"/>
              </a:ext>
            </a:extLst>
          </p:cNvPr>
          <p:cNvSpPr/>
          <p:nvPr/>
        </p:nvSpPr>
        <p:spPr>
          <a:xfrm>
            <a:off x="4429141" y="1156400"/>
            <a:ext cx="3880434" cy="3539430"/>
          </a:xfrm>
          <a:prstGeom prst="rect">
            <a:avLst/>
          </a:prstGeom>
        </p:spPr>
        <p:txBody>
          <a:bodyPr wrap="square">
            <a:spAutoFit/>
          </a:bodyPr>
          <a:lstStyle>
            <a:defPPr rtl="0">
              <a:defRPr lang="it-IT"/>
            </a:defPPr>
            <a:lvl1pPr marL="0" algn="l" defTabSz="457200" rtl="0" eaLnBrk="1" latinLnBrk="0" hangingPunct="1">
              <a:defRPr lang="it-IT" sz="1800" kern="1200">
                <a:solidFill>
                  <a:schemeClr val="tx1"/>
                </a:solidFill>
                <a:latin typeface="+mn-lt"/>
                <a:ea typeface="+mn-ea"/>
                <a:cs typeface="+mn-cs"/>
              </a:defRPr>
            </a:lvl1pPr>
            <a:lvl2pPr marL="457200" algn="l" defTabSz="457200" rtl="0" eaLnBrk="1" latinLnBrk="0" hangingPunct="1">
              <a:defRPr lang="it-IT" sz="1800" kern="1200">
                <a:solidFill>
                  <a:schemeClr val="tx1"/>
                </a:solidFill>
                <a:latin typeface="+mn-lt"/>
                <a:ea typeface="+mn-ea"/>
                <a:cs typeface="+mn-cs"/>
              </a:defRPr>
            </a:lvl2pPr>
            <a:lvl3pPr marL="914400" algn="l" defTabSz="457200" rtl="0" eaLnBrk="1" latinLnBrk="0" hangingPunct="1">
              <a:defRPr lang="it-IT" sz="1800" kern="1200">
                <a:solidFill>
                  <a:schemeClr val="tx1"/>
                </a:solidFill>
                <a:latin typeface="+mn-lt"/>
                <a:ea typeface="+mn-ea"/>
                <a:cs typeface="+mn-cs"/>
              </a:defRPr>
            </a:lvl3pPr>
            <a:lvl4pPr marL="1371600" algn="l" defTabSz="457200" rtl="0" eaLnBrk="1" latinLnBrk="0" hangingPunct="1">
              <a:defRPr lang="it-IT" sz="1800" kern="1200">
                <a:solidFill>
                  <a:schemeClr val="tx1"/>
                </a:solidFill>
                <a:latin typeface="+mn-lt"/>
                <a:ea typeface="+mn-ea"/>
                <a:cs typeface="+mn-cs"/>
              </a:defRPr>
            </a:lvl4pPr>
            <a:lvl5pPr marL="1828800" algn="l" defTabSz="457200" rtl="0" eaLnBrk="1" latinLnBrk="0" hangingPunct="1">
              <a:defRPr lang="it-IT" sz="1800" kern="1200">
                <a:solidFill>
                  <a:schemeClr val="tx1"/>
                </a:solidFill>
                <a:latin typeface="+mn-lt"/>
                <a:ea typeface="+mn-ea"/>
                <a:cs typeface="+mn-cs"/>
              </a:defRPr>
            </a:lvl5pPr>
            <a:lvl6pPr marL="2286000" algn="l" defTabSz="457200" rtl="0" eaLnBrk="1" latinLnBrk="0" hangingPunct="1">
              <a:defRPr lang="it-IT" sz="1800" kern="1200">
                <a:solidFill>
                  <a:schemeClr val="tx1"/>
                </a:solidFill>
                <a:latin typeface="+mn-lt"/>
                <a:ea typeface="+mn-ea"/>
                <a:cs typeface="+mn-cs"/>
              </a:defRPr>
            </a:lvl6pPr>
            <a:lvl7pPr marL="2743200" algn="l" defTabSz="457200" rtl="0" eaLnBrk="1" latinLnBrk="0" hangingPunct="1">
              <a:defRPr lang="it-IT" sz="1800" kern="1200">
                <a:solidFill>
                  <a:schemeClr val="tx1"/>
                </a:solidFill>
                <a:latin typeface="+mn-lt"/>
                <a:ea typeface="+mn-ea"/>
                <a:cs typeface="+mn-cs"/>
              </a:defRPr>
            </a:lvl7pPr>
            <a:lvl8pPr marL="3200400" algn="l" defTabSz="457200" rtl="0" eaLnBrk="1" latinLnBrk="0" hangingPunct="1">
              <a:defRPr lang="it-IT" sz="1800" kern="1200">
                <a:solidFill>
                  <a:schemeClr val="tx1"/>
                </a:solidFill>
                <a:latin typeface="+mn-lt"/>
                <a:ea typeface="+mn-ea"/>
                <a:cs typeface="+mn-cs"/>
              </a:defRPr>
            </a:lvl8pPr>
            <a:lvl9pPr marL="3657600" algn="l" defTabSz="457200" rtl="0" eaLnBrk="1" latinLnBrk="0" hangingPunct="1">
              <a:defRPr lang="it-IT" sz="1800" kern="1200">
                <a:solidFill>
                  <a:schemeClr val="tx1"/>
                </a:solidFill>
                <a:latin typeface="+mn-lt"/>
                <a:ea typeface="+mn-ea"/>
                <a:cs typeface="+mn-cs"/>
              </a:defRPr>
            </a:lvl9pPr>
          </a:lstStyle>
          <a:p>
            <a:pPr marL="285750" indent="-285750">
              <a:buClr>
                <a:srgbClr val="C00000"/>
              </a:buClr>
              <a:buFont typeface="Wingdings" panose="05000000000000000000" pitchFamily="2" charset="2"/>
              <a:buChar char="à"/>
            </a:pPr>
            <a:r>
              <a:rPr lang="it-IT" sz="1600" b="1" dirty="0">
                <a:solidFill>
                  <a:schemeClr val="accent1"/>
                </a:solidFill>
              </a:rPr>
              <a:t>VALDINIEVOLE</a:t>
            </a:r>
          </a:p>
          <a:p>
            <a:pPr>
              <a:buClr>
                <a:srgbClr val="C00000"/>
              </a:buClr>
            </a:pPr>
            <a:r>
              <a:rPr lang="it-IT" sz="1600" dirty="0">
                <a:solidFill>
                  <a:schemeClr val="accent1"/>
                </a:solidFill>
              </a:rPr>
              <a:t>36.267 persone di +16 anni con almeno una patologia cronica (359 ogni 1.000 residenti)</a:t>
            </a:r>
          </a:p>
          <a:p>
            <a:pPr>
              <a:buClr>
                <a:srgbClr val="C00000"/>
              </a:buClr>
            </a:pPr>
            <a:endParaRPr lang="it-IT" sz="1600" dirty="0">
              <a:solidFill>
                <a:schemeClr val="accent1"/>
              </a:solidFill>
            </a:endParaRPr>
          </a:p>
          <a:p>
            <a:pPr>
              <a:buClr>
                <a:srgbClr val="C00000"/>
              </a:buClr>
            </a:pPr>
            <a:r>
              <a:rPr lang="it-IT" sz="1600" dirty="0">
                <a:solidFill>
                  <a:schemeClr val="accent1"/>
                </a:solidFill>
              </a:rPr>
              <a:t>PRINCIPALI PATOLOGIE</a:t>
            </a:r>
          </a:p>
          <a:p>
            <a:pPr marL="285750" indent="-285750">
              <a:buClr>
                <a:srgbClr val="C00000"/>
              </a:buClr>
              <a:buFont typeface="Wingdings" panose="05000000000000000000" pitchFamily="2" charset="2"/>
              <a:buChar char="Ø"/>
            </a:pPr>
            <a:r>
              <a:rPr lang="it-IT" sz="1600" dirty="0">
                <a:solidFill>
                  <a:schemeClr val="accent1"/>
                </a:solidFill>
              </a:rPr>
              <a:t>Diabete: 8.221 persone</a:t>
            </a:r>
          </a:p>
          <a:p>
            <a:pPr marL="285750" indent="-285750">
              <a:buClr>
                <a:srgbClr val="C00000"/>
              </a:buClr>
              <a:buFont typeface="Wingdings" panose="05000000000000000000" pitchFamily="2" charset="2"/>
              <a:buChar char="Ø"/>
            </a:pPr>
            <a:r>
              <a:rPr lang="it-IT" sz="1600" dirty="0">
                <a:solidFill>
                  <a:schemeClr val="accent1"/>
                </a:solidFill>
              </a:rPr>
              <a:t>Scompenso cardiaco: 2.236</a:t>
            </a:r>
          </a:p>
          <a:p>
            <a:pPr marL="285750" indent="-285750">
              <a:buClr>
                <a:srgbClr val="C00000"/>
              </a:buClr>
              <a:buFont typeface="Wingdings" panose="05000000000000000000" pitchFamily="2" charset="2"/>
              <a:buChar char="Ø"/>
            </a:pPr>
            <a:r>
              <a:rPr lang="it-IT" sz="1600" dirty="0">
                <a:solidFill>
                  <a:schemeClr val="accent1"/>
                </a:solidFill>
              </a:rPr>
              <a:t>Ictus: 2.746</a:t>
            </a:r>
          </a:p>
          <a:p>
            <a:pPr marL="285750" indent="-285750">
              <a:buClr>
                <a:srgbClr val="C00000"/>
              </a:buClr>
              <a:buFont typeface="Wingdings" panose="05000000000000000000" pitchFamily="2" charset="2"/>
              <a:buChar char="Ø"/>
            </a:pPr>
            <a:r>
              <a:rPr lang="it-IT" sz="1600" dirty="0">
                <a:solidFill>
                  <a:schemeClr val="accent1"/>
                </a:solidFill>
              </a:rPr>
              <a:t>Cardiopatia ischemica: 4.802</a:t>
            </a:r>
          </a:p>
          <a:p>
            <a:pPr marL="285750" indent="-285750">
              <a:buClr>
                <a:srgbClr val="C00000"/>
              </a:buClr>
              <a:buFont typeface="Wingdings" panose="05000000000000000000" pitchFamily="2" charset="2"/>
              <a:buChar char="Ø"/>
            </a:pPr>
            <a:r>
              <a:rPr lang="it-IT" sz="1600" dirty="0">
                <a:solidFill>
                  <a:schemeClr val="accent1"/>
                </a:solidFill>
              </a:rPr>
              <a:t>Broncopneumopatia cronica ostruttiva (BPCO): 1.895</a:t>
            </a:r>
          </a:p>
          <a:p>
            <a:pPr marL="285750" indent="-285750">
              <a:buClr>
                <a:srgbClr val="C00000"/>
              </a:buClr>
              <a:buFont typeface="Wingdings" panose="05000000000000000000" pitchFamily="2" charset="2"/>
              <a:buChar char="Ø"/>
            </a:pPr>
            <a:r>
              <a:rPr lang="it-IT" sz="1600" dirty="0">
                <a:solidFill>
                  <a:schemeClr val="accent1"/>
                </a:solidFill>
              </a:rPr>
              <a:t>Demenza: 1.380</a:t>
            </a:r>
          </a:p>
          <a:p>
            <a:pPr marL="285750" indent="-285750">
              <a:buClr>
                <a:srgbClr val="C00000"/>
              </a:buClr>
              <a:buFont typeface="Wingdings" panose="05000000000000000000" pitchFamily="2" charset="2"/>
              <a:buChar char="Ø"/>
            </a:pPr>
            <a:endParaRPr lang="it-IT" sz="1600" dirty="0">
              <a:solidFill>
                <a:schemeClr val="accent1"/>
              </a:solidFill>
            </a:endParaRPr>
          </a:p>
        </p:txBody>
      </p:sp>
    </p:spTree>
    <p:extLst>
      <p:ext uri="{BB962C8B-B14F-4D97-AF65-F5344CB8AC3E}">
        <p14:creationId xmlns:p14="http://schemas.microsoft.com/office/powerpoint/2010/main" val="100039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a:extLst>
            <a:ext uri="{FF2B5EF4-FFF2-40B4-BE49-F238E27FC236}">
              <a16:creationId xmlns:a16="http://schemas.microsoft.com/office/drawing/2014/main" id="{048C4E68-2CD4-21E4-CF16-5504BC9288A4}"/>
            </a:ext>
          </a:extLst>
        </p:cNvPr>
        <p:cNvGrpSpPr/>
        <p:nvPr/>
      </p:nvGrpSpPr>
      <p:grpSpPr>
        <a:xfrm>
          <a:off x="0" y="0"/>
          <a:ext cx="0" cy="0"/>
          <a:chOff x="0" y="0"/>
          <a:chExt cx="0" cy="0"/>
        </a:xfrm>
      </p:grpSpPr>
      <p:sp>
        <p:nvSpPr>
          <p:cNvPr id="111" name="Google Shape;111;p16">
            <a:extLst>
              <a:ext uri="{FF2B5EF4-FFF2-40B4-BE49-F238E27FC236}">
                <a16:creationId xmlns:a16="http://schemas.microsoft.com/office/drawing/2014/main" id="{06051C74-E06E-FAC4-CB22-82553DF8BC53}"/>
              </a:ext>
            </a:extLst>
          </p:cNvPr>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pic>
        <p:nvPicPr>
          <p:cNvPr id="112" name="Google Shape;112;p16">
            <a:extLst>
              <a:ext uri="{FF2B5EF4-FFF2-40B4-BE49-F238E27FC236}">
                <a16:creationId xmlns:a16="http://schemas.microsoft.com/office/drawing/2014/main" id="{036D1F23-7494-45D0-32A1-985449E90C0E}"/>
              </a:ext>
            </a:extLst>
          </p:cNvPr>
          <p:cNvPicPr preferRelativeResize="0"/>
          <p:nvPr/>
        </p:nvPicPr>
        <p:blipFill>
          <a:blip r:embed="rId3">
            <a:alphaModFix/>
            <a:duotone>
              <a:prstClr val="black"/>
              <a:schemeClr val="accent1">
                <a:tint val="45000"/>
                <a:satMod val="400000"/>
              </a:schemeClr>
            </a:duotone>
          </a:blip>
          <a:stretch>
            <a:fillRect/>
          </a:stretch>
        </p:blipFill>
        <p:spPr>
          <a:xfrm>
            <a:off x="834425" y="-281000"/>
            <a:ext cx="1513101" cy="1513101"/>
          </a:xfrm>
          <a:prstGeom prst="rect">
            <a:avLst/>
          </a:prstGeom>
          <a:noFill/>
          <a:ln>
            <a:noFill/>
          </a:ln>
        </p:spPr>
      </p:pic>
      <p:pic>
        <p:nvPicPr>
          <p:cNvPr id="114" name="Google Shape;114;p16">
            <a:extLst>
              <a:ext uri="{FF2B5EF4-FFF2-40B4-BE49-F238E27FC236}">
                <a16:creationId xmlns:a16="http://schemas.microsoft.com/office/drawing/2014/main" id="{32928D60-F2EE-B064-3E9D-384E0A1DEBA8}"/>
              </a:ext>
            </a:extLst>
          </p:cNvPr>
          <p:cNvPicPr preferRelativeResize="0"/>
          <p:nvPr/>
        </p:nvPicPr>
        <p:blipFill>
          <a:blip r:embed="rId4">
            <a:alphaModFix/>
          </a:blip>
          <a:stretch>
            <a:fillRect/>
          </a:stretch>
        </p:blipFill>
        <p:spPr>
          <a:xfrm>
            <a:off x="5811975" y="4780052"/>
            <a:ext cx="660733" cy="330348"/>
          </a:xfrm>
          <a:prstGeom prst="rect">
            <a:avLst/>
          </a:prstGeom>
          <a:noFill/>
          <a:ln>
            <a:noFill/>
          </a:ln>
        </p:spPr>
      </p:pic>
      <p:pic>
        <p:nvPicPr>
          <p:cNvPr id="115" name="Google Shape;115;p16">
            <a:extLst>
              <a:ext uri="{FF2B5EF4-FFF2-40B4-BE49-F238E27FC236}">
                <a16:creationId xmlns:a16="http://schemas.microsoft.com/office/drawing/2014/main" id="{CE97FFBF-48D9-2F69-A6F8-9514A64FD4EE}"/>
              </a:ext>
            </a:extLst>
          </p:cNvPr>
          <p:cNvPicPr preferRelativeResize="0"/>
          <p:nvPr/>
        </p:nvPicPr>
        <p:blipFill>
          <a:blip r:embed="rId5">
            <a:alphaModFix/>
          </a:blip>
          <a:stretch>
            <a:fillRect/>
          </a:stretch>
        </p:blipFill>
        <p:spPr>
          <a:xfrm>
            <a:off x="8169017" y="4780052"/>
            <a:ext cx="533858" cy="330346"/>
          </a:xfrm>
          <a:prstGeom prst="rect">
            <a:avLst/>
          </a:prstGeom>
          <a:noFill/>
          <a:ln>
            <a:noFill/>
          </a:ln>
        </p:spPr>
      </p:pic>
      <p:pic>
        <p:nvPicPr>
          <p:cNvPr id="116" name="Google Shape;116;p16">
            <a:extLst>
              <a:ext uri="{FF2B5EF4-FFF2-40B4-BE49-F238E27FC236}">
                <a16:creationId xmlns:a16="http://schemas.microsoft.com/office/drawing/2014/main" id="{01023B5B-83D5-6123-DF57-58C5B532A2B3}"/>
              </a:ext>
            </a:extLst>
          </p:cNvPr>
          <p:cNvPicPr preferRelativeResize="0"/>
          <p:nvPr/>
        </p:nvPicPr>
        <p:blipFill>
          <a:blip r:embed="rId6">
            <a:alphaModFix/>
          </a:blip>
          <a:stretch>
            <a:fillRect/>
          </a:stretch>
        </p:blipFill>
        <p:spPr>
          <a:xfrm>
            <a:off x="6597680" y="4780050"/>
            <a:ext cx="660698" cy="330349"/>
          </a:xfrm>
          <a:prstGeom prst="rect">
            <a:avLst/>
          </a:prstGeom>
          <a:noFill/>
          <a:ln>
            <a:noFill/>
          </a:ln>
        </p:spPr>
      </p:pic>
      <p:pic>
        <p:nvPicPr>
          <p:cNvPr id="117" name="Google Shape;117;p16">
            <a:extLst>
              <a:ext uri="{FF2B5EF4-FFF2-40B4-BE49-F238E27FC236}">
                <a16:creationId xmlns:a16="http://schemas.microsoft.com/office/drawing/2014/main" id="{C9D9C3F9-39CF-0182-8B27-86C89794981A}"/>
              </a:ext>
            </a:extLst>
          </p:cNvPr>
          <p:cNvPicPr preferRelativeResize="0"/>
          <p:nvPr/>
        </p:nvPicPr>
        <p:blipFill>
          <a:blip r:embed="rId7">
            <a:alphaModFix/>
          </a:blip>
          <a:stretch>
            <a:fillRect/>
          </a:stretch>
        </p:blipFill>
        <p:spPr>
          <a:xfrm>
            <a:off x="7383349" y="4780052"/>
            <a:ext cx="660693" cy="330348"/>
          </a:xfrm>
          <a:prstGeom prst="rect">
            <a:avLst/>
          </a:prstGeom>
          <a:noFill/>
          <a:ln>
            <a:noFill/>
          </a:ln>
        </p:spPr>
      </p:pic>
      <p:sp>
        <p:nvSpPr>
          <p:cNvPr id="4" name="Titolo 1">
            <a:extLst>
              <a:ext uri="{FF2B5EF4-FFF2-40B4-BE49-F238E27FC236}">
                <a16:creationId xmlns:a16="http://schemas.microsoft.com/office/drawing/2014/main" id="{F0378C56-24B3-33DD-A827-19C80F4E27B4}"/>
              </a:ext>
            </a:extLst>
          </p:cNvPr>
          <p:cNvSpPr>
            <a:spLocks noGrp="1"/>
          </p:cNvSpPr>
          <p:nvPr/>
        </p:nvSpPr>
        <p:spPr>
          <a:xfrm>
            <a:off x="2845946" y="-1464567"/>
            <a:ext cx="5449470" cy="430864"/>
          </a:xfrm>
          <a:prstGeom prst="rect">
            <a:avLst/>
          </a:prstGeom>
        </p:spPr>
        <p:txBody>
          <a:bodyPr vert="horz" lIns="91440" tIns="0" rIns="91440" bIns="0" rtlCol="0" anchor="b" anchorCtr="0">
            <a:noAutofit/>
          </a:bodyPr>
          <a:lstStyle>
            <a:defPPr>
              <a:defRPr lang="it-IT"/>
            </a:defPPr>
            <a:lvl1pPr algn="l" defTabSz="914400" rtl="0" eaLnBrk="1" latinLnBrk="0" hangingPunct="1">
              <a:lnSpc>
                <a:spcPct val="100000"/>
              </a:lnSpc>
              <a:spcBef>
                <a:spcPct val="0"/>
              </a:spcBef>
              <a:buNone/>
              <a:defRPr lang="it-IT" sz="3600" b="1" kern="1200" cap="all" baseline="0">
                <a:solidFill>
                  <a:schemeClr val="accent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it-IT" sz="2000" b="1" i="0" u="none" strike="noStrike" kern="1200" cap="all"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rPr>
              <a:t>Stato e bisogni di salute: evidenze dal profilo di salute zonale</a:t>
            </a:r>
          </a:p>
        </p:txBody>
      </p:sp>
      <p:sp>
        <p:nvSpPr>
          <p:cNvPr id="10" name="CasellaDiTesto 9">
            <a:extLst>
              <a:ext uri="{FF2B5EF4-FFF2-40B4-BE49-F238E27FC236}">
                <a16:creationId xmlns:a16="http://schemas.microsoft.com/office/drawing/2014/main" id="{09686926-A0B2-273F-21E6-256AFF89C862}"/>
              </a:ext>
            </a:extLst>
          </p:cNvPr>
          <p:cNvSpPr txBox="1"/>
          <p:nvPr/>
        </p:nvSpPr>
        <p:spPr>
          <a:xfrm>
            <a:off x="4017818" y="101839"/>
            <a:ext cx="4895273" cy="707886"/>
          </a:xfrm>
          <a:prstGeom prst="rect">
            <a:avLst/>
          </a:prstGeom>
          <a:noFill/>
        </p:spPr>
        <p:txBody>
          <a:bodyPr wrap="square">
            <a:spAutoFit/>
          </a:bodyPr>
          <a:lstStyle/>
          <a:p>
            <a:pPr algn="l"/>
            <a:r>
              <a:rPr lang="it-IT" sz="2000" b="0" i="0" u="none" strike="noStrike" baseline="0" dirty="0">
                <a:solidFill>
                  <a:schemeClr val="tx1"/>
                </a:solidFill>
                <a:latin typeface="+mj-lt"/>
              </a:rPr>
              <a:t>Anziani non autosufficienti in assistenza domiciliare diretta</a:t>
            </a:r>
            <a:endParaRPr kumimoji="0" lang="it-IT" sz="2000" b="0" i="0" u="none" strike="noStrike" kern="0" cap="none" spc="0" normalizeH="0" baseline="0" noProof="0" dirty="0">
              <a:ln>
                <a:noFill/>
              </a:ln>
              <a:solidFill>
                <a:schemeClr val="tx1"/>
              </a:solidFill>
              <a:effectLst/>
              <a:uLnTx/>
              <a:uFillTx/>
              <a:latin typeface="+mj-lt"/>
              <a:cs typeface="Arial"/>
              <a:sym typeface="Arial"/>
            </a:endParaRPr>
          </a:p>
        </p:txBody>
      </p:sp>
      <p:sp>
        <p:nvSpPr>
          <p:cNvPr id="2" name="Rettangolo 1">
            <a:extLst>
              <a:ext uri="{FF2B5EF4-FFF2-40B4-BE49-F238E27FC236}">
                <a16:creationId xmlns:a16="http://schemas.microsoft.com/office/drawing/2014/main" id="{7A801618-2D5D-6FF8-D788-268C62861E1B}"/>
              </a:ext>
            </a:extLst>
          </p:cNvPr>
          <p:cNvSpPr/>
          <p:nvPr/>
        </p:nvSpPr>
        <p:spPr>
          <a:xfrm>
            <a:off x="506307" y="1243693"/>
            <a:ext cx="3511511" cy="2308324"/>
          </a:xfrm>
          <a:prstGeom prst="rect">
            <a:avLst/>
          </a:prstGeom>
        </p:spPr>
        <p:txBody>
          <a:bodyPr wrap="square">
            <a:spAutoFit/>
          </a:bodyPr>
          <a:lstStyle>
            <a:defPPr rtl="0">
              <a:defRPr lang="it-IT"/>
            </a:defPPr>
            <a:lvl1pPr marL="0" algn="l" defTabSz="457200" rtl="0" eaLnBrk="1" latinLnBrk="0" hangingPunct="1">
              <a:defRPr lang="it-IT" sz="1800" kern="1200">
                <a:solidFill>
                  <a:schemeClr val="tx1"/>
                </a:solidFill>
                <a:latin typeface="+mn-lt"/>
                <a:ea typeface="+mn-ea"/>
                <a:cs typeface="+mn-cs"/>
              </a:defRPr>
            </a:lvl1pPr>
            <a:lvl2pPr marL="457200" algn="l" defTabSz="457200" rtl="0" eaLnBrk="1" latinLnBrk="0" hangingPunct="1">
              <a:defRPr lang="it-IT" sz="1800" kern="1200">
                <a:solidFill>
                  <a:schemeClr val="tx1"/>
                </a:solidFill>
                <a:latin typeface="+mn-lt"/>
                <a:ea typeface="+mn-ea"/>
                <a:cs typeface="+mn-cs"/>
              </a:defRPr>
            </a:lvl2pPr>
            <a:lvl3pPr marL="914400" algn="l" defTabSz="457200" rtl="0" eaLnBrk="1" latinLnBrk="0" hangingPunct="1">
              <a:defRPr lang="it-IT" sz="1800" kern="1200">
                <a:solidFill>
                  <a:schemeClr val="tx1"/>
                </a:solidFill>
                <a:latin typeface="+mn-lt"/>
                <a:ea typeface="+mn-ea"/>
                <a:cs typeface="+mn-cs"/>
              </a:defRPr>
            </a:lvl3pPr>
            <a:lvl4pPr marL="1371600" algn="l" defTabSz="457200" rtl="0" eaLnBrk="1" latinLnBrk="0" hangingPunct="1">
              <a:defRPr lang="it-IT" sz="1800" kern="1200">
                <a:solidFill>
                  <a:schemeClr val="tx1"/>
                </a:solidFill>
                <a:latin typeface="+mn-lt"/>
                <a:ea typeface="+mn-ea"/>
                <a:cs typeface="+mn-cs"/>
              </a:defRPr>
            </a:lvl4pPr>
            <a:lvl5pPr marL="1828800" algn="l" defTabSz="457200" rtl="0" eaLnBrk="1" latinLnBrk="0" hangingPunct="1">
              <a:defRPr lang="it-IT" sz="1800" kern="1200">
                <a:solidFill>
                  <a:schemeClr val="tx1"/>
                </a:solidFill>
                <a:latin typeface="+mn-lt"/>
                <a:ea typeface="+mn-ea"/>
                <a:cs typeface="+mn-cs"/>
              </a:defRPr>
            </a:lvl5pPr>
            <a:lvl6pPr marL="2286000" algn="l" defTabSz="457200" rtl="0" eaLnBrk="1" latinLnBrk="0" hangingPunct="1">
              <a:defRPr lang="it-IT" sz="1800" kern="1200">
                <a:solidFill>
                  <a:schemeClr val="tx1"/>
                </a:solidFill>
                <a:latin typeface="+mn-lt"/>
                <a:ea typeface="+mn-ea"/>
                <a:cs typeface="+mn-cs"/>
              </a:defRPr>
            </a:lvl6pPr>
            <a:lvl7pPr marL="2743200" algn="l" defTabSz="457200" rtl="0" eaLnBrk="1" latinLnBrk="0" hangingPunct="1">
              <a:defRPr lang="it-IT" sz="1800" kern="1200">
                <a:solidFill>
                  <a:schemeClr val="tx1"/>
                </a:solidFill>
                <a:latin typeface="+mn-lt"/>
                <a:ea typeface="+mn-ea"/>
                <a:cs typeface="+mn-cs"/>
              </a:defRPr>
            </a:lvl7pPr>
            <a:lvl8pPr marL="3200400" algn="l" defTabSz="457200" rtl="0" eaLnBrk="1" latinLnBrk="0" hangingPunct="1">
              <a:defRPr lang="it-IT" sz="1800" kern="1200">
                <a:solidFill>
                  <a:schemeClr val="tx1"/>
                </a:solidFill>
                <a:latin typeface="+mn-lt"/>
                <a:ea typeface="+mn-ea"/>
                <a:cs typeface="+mn-cs"/>
              </a:defRPr>
            </a:lvl8pPr>
            <a:lvl9pPr marL="3657600" algn="l" defTabSz="457200" rtl="0" eaLnBrk="1" latinLnBrk="0" hangingPunct="1">
              <a:defRPr lang="it-IT" sz="1800" kern="1200">
                <a:solidFill>
                  <a:schemeClr val="tx1"/>
                </a:solidFill>
                <a:latin typeface="+mn-lt"/>
                <a:ea typeface="+mn-ea"/>
                <a:cs typeface="+mn-cs"/>
              </a:defRPr>
            </a:lvl9pPr>
          </a:lstStyle>
          <a:p>
            <a:pPr marL="285750" indent="-285750">
              <a:buClr>
                <a:srgbClr val="C00000"/>
              </a:buClr>
              <a:buFont typeface="Wingdings" panose="05000000000000000000" pitchFamily="2" charset="2"/>
              <a:buChar char="à"/>
            </a:pPr>
            <a:r>
              <a:rPr lang="it-IT" sz="1600" b="1" dirty="0">
                <a:solidFill>
                  <a:schemeClr val="accent1"/>
                </a:solidFill>
              </a:rPr>
              <a:t>637 anziani non autosufficienti (211 uomini + 426 donne)* in carico nel percorso PAP/UVM con almeno una prestazione domiciliare (infermieristica, medica, sociale) nell’anno. </a:t>
            </a:r>
          </a:p>
          <a:p>
            <a:pPr marL="285750" indent="-285750">
              <a:buClr>
                <a:srgbClr val="C00000"/>
              </a:buClr>
              <a:buFont typeface="Wingdings" panose="05000000000000000000" pitchFamily="2" charset="2"/>
              <a:buChar char="à"/>
            </a:pPr>
            <a:r>
              <a:rPr lang="it-IT" sz="1600" b="1" dirty="0">
                <a:solidFill>
                  <a:schemeClr val="accent1"/>
                </a:solidFill>
              </a:rPr>
              <a:t>Un numero pari a 21,1 anziani non autosufficienti ogni 1.000 ultra64enni</a:t>
            </a:r>
          </a:p>
        </p:txBody>
      </p:sp>
      <p:pic>
        <p:nvPicPr>
          <p:cNvPr id="5" name="Immagine 4">
            <a:extLst>
              <a:ext uri="{FF2B5EF4-FFF2-40B4-BE49-F238E27FC236}">
                <a16:creationId xmlns:a16="http://schemas.microsoft.com/office/drawing/2014/main" id="{AEC2A949-C06C-CF2D-03D5-A530D7A76EBF}"/>
              </a:ext>
            </a:extLst>
          </p:cNvPr>
          <p:cNvPicPr>
            <a:picLocks noChangeAspect="1"/>
          </p:cNvPicPr>
          <p:nvPr/>
        </p:nvPicPr>
        <p:blipFill>
          <a:blip r:embed="rId8"/>
          <a:stretch>
            <a:fillRect/>
          </a:stretch>
        </p:blipFill>
        <p:spPr>
          <a:xfrm>
            <a:off x="4800199" y="1172979"/>
            <a:ext cx="4143309" cy="2897141"/>
          </a:xfrm>
          <a:prstGeom prst="rect">
            <a:avLst/>
          </a:prstGeom>
        </p:spPr>
      </p:pic>
      <p:sp>
        <p:nvSpPr>
          <p:cNvPr id="7" name="CasellaDiTesto 6">
            <a:extLst>
              <a:ext uri="{FF2B5EF4-FFF2-40B4-BE49-F238E27FC236}">
                <a16:creationId xmlns:a16="http://schemas.microsoft.com/office/drawing/2014/main" id="{F1154EAF-C6E1-CCA0-EF44-C642304C7DCF}"/>
              </a:ext>
            </a:extLst>
          </p:cNvPr>
          <p:cNvSpPr txBox="1"/>
          <p:nvPr/>
        </p:nvSpPr>
        <p:spPr>
          <a:xfrm>
            <a:off x="228199" y="3829814"/>
            <a:ext cx="4572000" cy="1169551"/>
          </a:xfrm>
          <a:prstGeom prst="rect">
            <a:avLst/>
          </a:prstGeom>
          <a:noFill/>
        </p:spPr>
        <p:txBody>
          <a:bodyPr wrap="square">
            <a:spAutoFit/>
          </a:bodyPr>
          <a:lstStyle/>
          <a:p>
            <a:pPr algn="l"/>
            <a:r>
              <a:rPr lang="it-IT" sz="1400" b="0" i="0" u="none" strike="noStrike" baseline="0" dirty="0">
                <a:latin typeface="CMR10"/>
              </a:rPr>
              <a:t>*Il numero può rappresentare una sottostima del reale numero di assistiti al domicilio, a causa di criticità</a:t>
            </a:r>
          </a:p>
          <a:p>
            <a:pPr algn="l"/>
            <a:r>
              <a:rPr lang="it-IT" sz="1400" b="0" i="0" u="none" strike="noStrike" baseline="0" dirty="0">
                <a:latin typeface="CMR10"/>
              </a:rPr>
              <a:t>informative e criteri di selezione (solo anziani valutati da unità di valutazione multidimensionale e considerati in</a:t>
            </a:r>
          </a:p>
          <a:p>
            <a:pPr algn="l"/>
            <a:r>
              <a:rPr lang="it-IT" sz="1400" b="0" i="0" u="none" strike="noStrike" baseline="0" dirty="0">
                <a:latin typeface="CMR10"/>
              </a:rPr>
              <a:t>condizione di bisogno sociosanitario complesso). </a:t>
            </a:r>
            <a:endParaRPr lang="it-IT" dirty="0"/>
          </a:p>
        </p:txBody>
      </p:sp>
    </p:spTree>
    <p:extLst>
      <p:ext uri="{BB962C8B-B14F-4D97-AF65-F5344CB8AC3E}">
        <p14:creationId xmlns:p14="http://schemas.microsoft.com/office/powerpoint/2010/main" val="3942720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a:extLst>
            <a:ext uri="{FF2B5EF4-FFF2-40B4-BE49-F238E27FC236}">
              <a16:creationId xmlns:a16="http://schemas.microsoft.com/office/drawing/2014/main" id="{F03C242C-F9DB-D35D-F6AF-5EE0C183321E}"/>
            </a:ext>
          </a:extLst>
        </p:cNvPr>
        <p:cNvGrpSpPr/>
        <p:nvPr/>
      </p:nvGrpSpPr>
      <p:grpSpPr>
        <a:xfrm>
          <a:off x="0" y="0"/>
          <a:ext cx="0" cy="0"/>
          <a:chOff x="0" y="0"/>
          <a:chExt cx="0" cy="0"/>
        </a:xfrm>
      </p:grpSpPr>
      <p:sp>
        <p:nvSpPr>
          <p:cNvPr id="111" name="Google Shape;111;p16">
            <a:extLst>
              <a:ext uri="{FF2B5EF4-FFF2-40B4-BE49-F238E27FC236}">
                <a16:creationId xmlns:a16="http://schemas.microsoft.com/office/drawing/2014/main" id="{E9C62024-A20F-951A-0306-97B23F848B61}"/>
              </a:ext>
            </a:extLst>
          </p:cNvPr>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pic>
        <p:nvPicPr>
          <p:cNvPr id="112" name="Google Shape;112;p16">
            <a:extLst>
              <a:ext uri="{FF2B5EF4-FFF2-40B4-BE49-F238E27FC236}">
                <a16:creationId xmlns:a16="http://schemas.microsoft.com/office/drawing/2014/main" id="{EF01546A-57A4-4819-A769-31A3638342B2}"/>
              </a:ext>
            </a:extLst>
          </p:cNvPr>
          <p:cNvPicPr preferRelativeResize="0"/>
          <p:nvPr/>
        </p:nvPicPr>
        <p:blipFill>
          <a:blip r:embed="rId3">
            <a:alphaModFix/>
            <a:duotone>
              <a:prstClr val="black"/>
              <a:schemeClr val="accent1">
                <a:tint val="45000"/>
                <a:satMod val="400000"/>
              </a:schemeClr>
            </a:duotone>
          </a:blip>
          <a:stretch>
            <a:fillRect/>
          </a:stretch>
        </p:blipFill>
        <p:spPr>
          <a:xfrm>
            <a:off x="834425" y="-281000"/>
            <a:ext cx="1513101" cy="1513101"/>
          </a:xfrm>
          <a:prstGeom prst="rect">
            <a:avLst/>
          </a:prstGeom>
          <a:noFill/>
          <a:ln>
            <a:noFill/>
          </a:ln>
        </p:spPr>
      </p:pic>
      <p:pic>
        <p:nvPicPr>
          <p:cNvPr id="114" name="Google Shape;114;p16">
            <a:extLst>
              <a:ext uri="{FF2B5EF4-FFF2-40B4-BE49-F238E27FC236}">
                <a16:creationId xmlns:a16="http://schemas.microsoft.com/office/drawing/2014/main" id="{21B06F8F-5D98-635D-CD11-067C10FE3F9C}"/>
              </a:ext>
            </a:extLst>
          </p:cNvPr>
          <p:cNvPicPr preferRelativeResize="0"/>
          <p:nvPr/>
        </p:nvPicPr>
        <p:blipFill>
          <a:blip r:embed="rId4">
            <a:alphaModFix/>
          </a:blip>
          <a:stretch>
            <a:fillRect/>
          </a:stretch>
        </p:blipFill>
        <p:spPr>
          <a:xfrm>
            <a:off x="5811975" y="4780052"/>
            <a:ext cx="660733" cy="330348"/>
          </a:xfrm>
          <a:prstGeom prst="rect">
            <a:avLst/>
          </a:prstGeom>
          <a:noFill/>
          <a:ln>
            <a:noFill/>
          </a:ln>
        </p:spPr>
      </p:pic>
      <p:pic>
        <p:nvPicPr>
          <p:cNvPr id="115" name="Google Shape;115;p16">
            <a:extLst>
              <a:ext uri="{FF2B5EF4-FFF2-40B4-BE49-F238E27FC236}">
                <a16:creationId xmlns:a16="http://schemas.microsoft.com/office/drawing/2014/main" id="{4EFCED49-2ED0-F97D-BEAC-4CFB947C9E41}"/>
              </a:ext>
            </a:extLst>
          </p:cNvPr>
          <p:cNvPicPr preferRelativeResize="0"/>
          <p:nvPr/>
        </p:nvPicPr>
        <p:blipFill>
          <a:blip r:embed="rId5">
            <a:alphaModFix/>
          </a:blip>
          <a:stretch>
            <a:fillRect/>
          </a:stretch>
        </p:blipFill>
        <p:spPr>
          <a:xfrm>
            <a:off x="8169017" y="4780052"/>
            <a:ext cx="533858" cy="330346"/>
          </a:xfrm>
          <a:prstGeom prst="rect">
            <a:avLst/>
          </a:prstGeom>
          <a:noFill/>
          <a:ln>
            <a:noFill/>
          </a:ln>
        </p:spPr>
      </p:pic>
      <p:pic>
        <p:nvPicPr>
          <p:cNvPr id="116" name="Google Shape;116;p16">
            <a:extLst>
              <a:ext uri="{FF2B5EF4-FFF2-40B4-BE49-F238E27FC236}">
                <a16:creationId xmlns:a16="http://schemas.microsoft.com/office/drawing/2014/main" id="{E4ACDC61-6225-3031-2348-0C54F772637E}"/>
              </a:ext>
            </a:extLst>
          </p:cNvPr>
          <p:cNvPicPr preferRelativeResize="0"/>
          <p:nvPr/>
        </p:nvPicPr>
        <p:blipFill>
          <a:blip r:embed="rId6">
            <a:alphaModFix/>
          </a:blip>
          <a:stretch>
            <a:fillRect/>
          </a:stretch>
        </p:blipFill>
        <p:spPr>
          <a:xfrm>
            <a:off x="6597680" y="4780050"/>
            <a:ext cx="660698" cy="330349"/>
          </a:xfrm>
          <a:prstGeom prst="rect">
            <a:avLst/>
          </a:prstGeom>
          <a:noFill/>
          <a:ln>
            <a:noFill/>
          </a:ln>
        </p:spPr>
      </p:pic>
      <p:pic>
        <p:nvPicPr>
          <p:cNvPr id="117" name="Google Shape;117;p16">
            <a:extLst>
              <a:ext uri="{FF2B5EF4-FFF2-40B4-BE49-F238E27FC236}">
                <a16:creationId xmlns:a16="http://schemas.microsoft.com/office/drawing/2014/main" id="{E2E9B01C-068E-C85F-94D0-2568CF5F662C}"/>
              </a:ext>
            </a:extLst>
          </p:cNvPr>
          <p:cNvPicPr preferRelativeResize="0"/>
          <p:nvPr/>
        </p:nvPicPr>
        <p:blipFill>
          <a:blip r:embed="rId7">
            <a:alphaModFix/>
          </a:blip>
          <a:stretch>
            <a:fillRect/>
          </a:stretch>
        </p:blipFill>
        <p:spPr>
          <a:xfrm>
            <a:off x="7383349" y="4780052"/>
            <a:ext cx="660693" cy="330348"/>
          </a:xfrm>
          <a:prstGeom prst="rect">
            <a:avLst/>
          </a:prstGeom>
          <a:noFill/>
          <a:ln>
            <a:noFill/>
          </a:ln>
        </p:spPr>
      </p:pic>
      <p:sp>
        <p:nvSpPr>
          <p:cNvPr id="4" name="Titolo 1">
            <a:extLst>
              <a:ext uri="{FF2B5EF4-FFF2-40B4-BE49-F238E27FC236}">
                <a16:creationId xmlns:a16="http://schemas.microsoft.com/office/drawing/2014/main" id="{92857BBB-3D6F-00DC-49E6-E1836B4AA69F}"/>
              </a:ext>
            </a:extLst>
          </p:cNvPr>
          <p:cNvSpPr>
            <a:spLocks noGrp="1"/>
          </p:cNvSpPr>
          <p:nvPr/>
        </p:nvSpPr>
        <p:spPr>
          <a:xfrm>
            <a:off x="2845946" y="-1464567"/>
            <a:ext cx="5449470" cy="430864"/>
          </a:xfrm>
          <a:prstGeom prst="rect">
            <a:avLst/>
          </a:prstGeom>
        </p:spPr>
        <p:txBody>
          <a:bodyPr vert="horz" lIns="91440" tIns="0" rIns="91440" bIns="0" rtlCol="0" anchor="b" anchorCtr="0">
            <a:noAutofit/>
          </a:bodyPr>
          <a:lstStyle>
            <a:defPPr>
              <a:defRPr lang="it-IT"/>
            </a:defPPr>
            <a:lvl1pPr algn="l" defTabSz="914400" rtl="0" eaLnBrk="1" latinLnBrk="0" hangingPunct="1">
              <a:lnSpc>
                <a:spcPct val="100000"/>
              </a:lnSpc>
              <a:spcBef>
                <a:spcPct val="0"/>
              </a:spcBef>
              <a:buNone/>
              <a:defRPr lang="it-IT" sz="3600" b="1" kern="1200" cap="all" baseline="0">
                <a:solidFill>
                  <a:schemeClr val="accent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it-IT" sz="2000" b="1" i="0" u="none" strike="noStrike" kern="1200" cap="all"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rPr>
              <a:t>Stato e bisogni di salute: evidenze dal profilo di salute zonale</a:t>
            </a:r>
          </a:p>
        </p:txBody>
      </p:sp>
      <p:sp>
        <p:nvSpPr>
          <p:cNvPr id="10" name="CasellaDiTesto 9">
            <a:extLst>
              <a:ext uri="{FF2B5EF4-FFF2-40B4-BE49-F238E27FC236}">
                <a16:creationId xmlns:a16="http://schemas.microsoft.com/office/drawing/2014/main" id="{3FC96FD2-A93F-F7F5-2D2D-D5D933CB0B3F}"/>
              </a:ext>
            </a:extLst>
          </p:cNvPr>
          <p:cNvSpPr txBox="1"/>
          <p:nvPr/>
        </p:nvSpPr>
        <p:spPr>
          <a:xfrm>
            <a:off x="4502178" y="167662"/>
            <a:ext cx="507538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2800" b="1" dirty="0">
                <a:solidFill>
                  <a:srgbClr val="FFAE88">
                    <a:lumMod val="75000"/>
                  </a:srgbClr>
                </a:solidFill>
              </a:rPr>
              <a:t>NON AUTOSUFFICIENZA</a:t>
            </a:r>
            <a:endParaRPr kumimoji="0" lang="it-IT" sz="2800" b="0" i="0" u="none" strike="noStrike" kern="0" cap="none" spc="0" normalizeH="0" baseline="0" noProof="0" dirty="0">
              <a:ln>
                <a:noFill/>
              </a:ln>
              <a:solidFill>
                <a:srgbClr val="FFAE88">
                  <a:lumMod val="75000"/>
                </a:srgbClr>
              </a:solidFill>
              <a:effectLst/>
              <a:uLnTx/>
              <a:uFillTx/>
              <a:latin typeface="Arial"/>
              <a:cs typeface="Arial"/>
              <a:sym typeface="Arial"/>
            </a:endParaRPr>
          </a:p>
        </p:txBody>
      </p:sp>
      <p:pic>
        <p:nvPicPr>
          <p:cNvPr id="13" name="Immagine 12">
            <a:extLst>
              <a:ext uri="{FF2B5EF4-FFF2-40B4-BE49-F238E27FC236}">
                <a16:creationId xmlns:a16="http://schemas.microsoft.com/office/drawing/2014/main" id="{C6B96314-AEE7-99B0-A1CB-9E2AA3F68DAD}"/>
              </a:ext>
            </a:extLst>
          </p:cNvPr>
          <p:cNvPicPr>
            <a:picLocks noChangeAspect="1"/>
          </p:cNvPicPr>
          <p:nvPr/>
        </p:nvPicPr>
        <p:blipFill>
          <a:blip r:embed="rId8"/>
          <a:stretch>
            <a:fillRect/>
          </a:stretch>
        </p:blipFill>
        <p:spPr>
          <a:xfrm>
            <a:off x="69271" y="1342684"/>
            <a:ext cx="5855139" cy="3100665"/>
          </a:xfrm>
          <a:prstGeom prst="rect">
            <a:avLst/>
          </a:prstGeom>
        </p:spPr>
      </p:pic>
      <p:sp>
        <p:nvSpPr>
          <p:cNvPr id="15" name="CasellaDiTesto 14">
            <a:extLst>
              <a:ext uri="{FF2B5EF4-FFF2-40B4-BE49-F238E27FC236}">
                <a16:creationId xmlns:a16="http://schemas.microsoft.com/office/drawing/2014/main" id="{AD493AB8-0295-CCAE-01FC-0BA60BF9458D}"/>
              </a:ext>
            </a:extLst>
          </p:cNvPr>
          <p:cNvSpPr txBox="1"/>
          <p:nvPr/>
        </p:nvSpPr>
        <p:spPr>
          <a:xfrm>
            <a:off x="6183776" y="1892247"/>
            <a:ext cx="2824017"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200" dirty="0">
                <a:solidFill>
                  <a:schemeClr val="accent1"/>
                </a:solidFill>
              </a:rPr>
              <a:t>Il CIA, coefficiente di intensità assistenziale, misura la frequenza con cui gli operatori sanitari e sociosanitari si recano al domicilio dell'anziano in carico in assistenza domiciliare diretta. La soglia di 0,13 corrisponde a 1 giorno settimanale con almeno un accesso ed è considerata la soglia minima per considerare la presa in carico effettiva. </a:t>
            </a:r>
          </a:p>
        </p:txBody>
      </p:sp>
    </p:spTree>
    <p:extLst>
      <p:ext uri="{BB962C8B-B14F-4D97-AF65-F5344CB8AC3E}">
        <p14:creationId xmlns:p14="http://schemas.microsoft.com/office/powerpoint/2010/main" val="232531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a:extLst>
            <a:ext uri="{FF2B5EF4-FFF2-40B4-BE49-F238E27FC236}">
              <a16:creationId xmlns:a16="http://schemas.microsoft.com/office/drawing/2014/main" id="{DD9A6CA1-7E2F-AF14-F07F-ABF68F987D79}"/>
            </a:ext>
          </a:extLst>
        </p:cNvPr>
        <p:cNvGrpSpPr/>
        <p:nvPr/>
      </p:nvGrpSpPr>
      <p:grpSpPr>
        <a:xfrm>
          <a:off x="0" y="0"/>
          <a:ext cx="0" cy="0"/>
          <a:chOff x="0" y="0"/>
          <a:chExt cx="0" cy="0"/>
        </a:xfrm>
      </p:grpSpPr>
      <p:sp>
        <p:nvSpPr>
          <p:cNvPr id="111" name="Google Shape;111;p16">
            <a:extLst>
              <a:ext uri="{FF2B5EF4-FFF2-40B4-BE49-F238E27FC236}">
                <a16:creationId xmlns:a16="http://schemas.microsoft.com/office/drawing/2014/main" id="{B703ADEE-2055-03CC-D420-BD1F3E983E05}"/>
              </a:ext>
            </a:extLst>
          </p:cNvPr>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pic>
        <p:nvPicPr>
          <p:cNvPr id="112" name="Google Shape;112;p16">
            <a:extLst>
              <a:ext uri="{FF2B5EF4-FFF2-40B4-BE49-F238E27FC236}">
                <a16:creationId xmlns:a16="http://schemas.microsoft.com/office/drawing/2014/main" id="{40138FBD-D594-94A8-EBAF-1C4C2918F315}"/>
              </a:ext>
            </a:extLst>
          </p:cNvPr>
          <p:cNvPicPr preferRelativeResize="0"/>
          <p:nvPr/>
        </p:nvPicPr>
        <p:blipFill>
          <a:blip r:embed="rId3">
            <a:alphaModFix/>
            <a:duotone>
              <a:prstClr val="black"/>
              <a:schemeClr val="accent1">
                <a:tint val="45000"/>
                <a:satMod val="400000"/>
              </a:schemeClr>
            </a:duotone>
          </a:blip>
          <a:stretch>
            <a:fillRect/>
          </a:stretch>
        </p:blipFill>
        <p:spPr>
          <a:xfrm>
            <a:off x="834425" y="-281000"/>
            <a:ext cx="1513101" cy="1513101"/>
          </a:xfrm>
          <a:prstGeom prst="rect">
            <a:avLst/>
          </a:prstGeom>
          <a:noFill/>
          <a:ln>
            <a:noFill/>
          </a:ln>
        </p:spPr>
      </p:pic>
      <p:pic>
        <p:nvPicPr>
          <p:cNvPr id="114" name="Google Shape;114;p16">
            <a:extLst>
              <a:ext uri="{FF2B5EF4-FFF2-40B4-BE49-F238E27FC236}">
                <a16:creationId xmlns:a16="http://schemas.microsoft.com/office/drawing/2014/main" id="{5D7E7FB5-D107-BFD4-EB53-CF1210F9089F}"/>
              </a:ext>
            </a:extLst>
          </p:cNvPr>
          <p:cNvPicPr preferRelativeResize="0"/>
          <p:nvPr/>
        </p:nvPicPr>
        <p:blipFill>
          <a:blip r:embed="rId4">
            <a:alphaModFix/>
          </a:blip>
          <a:stretch>
            <a:fillRect/>
          </a:stretch>
        </p:blipFill>
        <p:spPr>
          <a:xfrm>
            <a:off x="5811975" y="4780052"/>
            <a:ext cx="660733" cy="330348"/>
          </a:xfrm>
          <a:prstGeom prst="rect">
            <a:avLst/>
          </a:prstGeom>
          <a:noFill/>
          <a:ln>
            <a:noFill/>
          </a:ln>
        </p:spPr>
      </p:pic>
      <p:pic>
        <p:nvPicPr>
          <p:cNvPr id="115" name="Google Shape;115;p16">
            <a:extLst>
              <a:ext uri="{FF2B5EF4-FFF2-40B4-BE49-F238E27FC236}">
                <a16:creationId xmlns:a16="http://schemas.microsoft.com/office/drawing/2014/main" id="{D05E3939-E096-25F5-9F12-FBA4CAD010F5}"/>
              </a:ext>
            </a:extLst>
          </p:cNvPr>
          <p:cNvPicPr preferRelativeResize="0"/>
          <p:nvPr/>
        </p:nvPicPr>
        <p:blipFill>
          <a:blip r:embed="rId5">
            <a:alphaModFix/>
          </a:blip>
          <a:stretch>
            <a:fillRect/>
          </a:stretch>
        </p:blipFill>
        <p:spPr>
          <a:xfrm>
            <a:off x="8169017" y="4780052"/>
            <a:ext cx="533858" cy="330346"/>
          </a:xfrm>
          <a:prstGeom prst="rect">
            <a:avLst/>
          </a:prstGeom>
          <a:noFill/>
          <a:ln>
            <a:noFill/>
          </a:ln>
        </p:spPr>
      </p:pic>
      <p:pic>
        <p:nvPicPr>
          <p:cNvPr id="116" name="Google Shape;116;p16">
            <a:extLst>
              <a:ext uri="{FF2B5EF4-FFF2-40B4-BE49-F238E27FC236}">
                <a16:creationId xmlns:a16="http://schemas.microsoft.com/office/drawing/2014/main" id="{B25B23DF-AE18-D52F-BFB4-CCCE99AFF40E}"/>
              </a:ext>
            </a:extLst>
          </p:cNvPr>
          <p:cNvPicPr preferRelativeResize="0"/>
          <p:nvPr/>
        </p:nvPicPr>
        <p:blipFill>
          <a:blip r:embed="rId6">
            <a:alphaModFix/>
          </a:blip>
          <a:stretch>
            <a:fillRect/>
          </a:stretch>
        </p:blipFill>
        <p:spPr>
          <a:xfrm>
            <a:off x="6597680" y="4780050"/>
            <a:ext cx="660698" cy="330349"/>
          </a:xfrm>
          <a:prstGeom prst="rect">
            <a:avLst/>
          </a:prstGeom>
          <a:noFill/>
          <a:ln>
            <a:noFill/>
          </a:ln>
        </p:spPr>
      </p:pic>
      <p:pic>
        <p:nvPicPr>
          <p:cNvPr id="117" name="Google Shape;117;p16">
            <a:extLst>
              <a:ext uri="{FF2B5EF4-FFF2-40B4-BE49-F238E27FC236}">
                <a16:creationId xmlns:a16="http://schemas.microsoft.com/office/drawing/2014/main" id="{2693B4CA-F926-1E79-DD76-C6B43B855518}"/>
              </a:ext>
            </a:extLst>
          </p:cNvPr>
          <p:cNvPicPr preferRelativeResize="0"/>
          <p:nvPr/>
        </p:nvPicPr>
        <p:blipFill>
          <a:blip r:embed="rId7">
            <a:alphaModFix/>
          </a:blip>
          <a:stretch>
            <a:fillRect/>
          </a:stretch>
        </p:blipFill>
        <p:spPr>
          <a:xfrm>
            <a:off x="7383349" y="4780052"/>
            <a:ext cx="660693" cy="330348"/>
          </a:xfrm>
          <a:prstGeom prst="rect">
            <a:avLst/>
          </a:prstGeom>
          <a:noFill/>
          <a:ln>
            <a:noFill/>
          </a:ln>
        </p:spPr>
      </p:pic>
      <p:sp>
        <p:nvSpPr>
          <p:cNvPr id="4" name="Titolo 1">
            <a:extLst>
              <a:ext uri="{FF2B5EF4-FFF2-40B4-BE49-F238E27FC236}">
                <a16:creationId xmlns:a16="http://schemas.microsoft.com/office/drawing/2014/main" id="{9A05B9DF-5595-364D-C560-C8D31FDA8E2D}"/>
              </a:ext>
            </a:extLst>
          </p:cNvPr>
          <p:cNvSpPr>
            <a:spLocks noGrp="1"/>
          </p:cNvSpPr>
          <p:nvPr/>
        </p:nvSpPr>
        <p:spPr>
          <a:xfrm>
            <a:off x="2845946" y="-1464567"/>
            <a:ext cx="5449470" cy="430864"/>
          </a:xfrm>
          <a:prstGeom prst="rect">
            <a:avLst/>
          </a:prstGeom>
        </p:spPr>
        <p:txBody>
          <a:bodyPr vert="horz" lIns="91440" tIns="0" rIns="91440" bIns="0" rtlCol="0" anchor="b" anchorCtr="0">
            <a:noAutofit/>
          </a:bodyPr>
          <a:lstStyle>
            <a:defPPr>
              <a:defRPr lang="it-IT"/>
            </a:defPPr>
            <a:lvl1pPr algn="l" defTabSz="914400" rtl="0" eaLnBrk="1" latinLnBrk="0" hangingPunct="1">
              <a:lnSpc>
                <a:spcPct val="100000"/>
              </a:lnSpc>
              <a:spcBef>
                <a:spcPct val="0"/>
              </a:spcBef>
              <a:buNone/>
              <a:defRPr lang="it-IT" sz="3600" b="1" kern="1200" cap="all" baseline="0">
                <a:solidFill>
                  <a:schemeClr val="accent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it-IT" sz="2000" b="1" i="0" u="none" strike="noStrike" kern="1200" cap="all"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rPr>
              <a:t>Stato e bisogni di salute: evidenze dal profilo di salute zonale</a:t>
            </a:r>
          </a:p>
        </p:txBody>
      </p:sp>
      <p:sp>
        <p:nvSpPr>
          <p:cNvPr id="10" name="CasellaDiTesto 9">
            <a:extLst>
              <a:ext uri="{FF2B5EF4-FFF2-40B4-BE49-F238E27FC236}">
                <a16:creationId xmlns:a16="http://schemas.microsoft.com/office/drawing/2014/main" id="{3B277091-B7EC-E25B-014E-7E1A0EE866D2}"/>
              </a:ext>
            </a:extLst>
          </p:cNvPr>
          <p:cNvSpPr txBox="1"/>
          <p:nvPr/>
        </p:nvSpPr>
        <p:spPr>
          <a:xfrm>
            <a:off x="4539124" y="96163"/>
            <a:ext cx="507538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800" b="1" i="0" u="none" strike="noStrike" kern="0" cap="none" spc="0" normalizeH="0" baseline="0" noProof="0" dirty="0">
                <a:ln>
                  <a:noFill/>
                </a:ln>
                <a:solidFill>
                  <a:srgbClr val="FFAE88">
                    <a:lumMod val="75000"/>
                  </a:srgbClr>
                </a:solidFill>
                <a:effectLst/>
                <a:uLnTx/>
                <a:uFillTx/>
                <a:latin typeface="Arial"/>
                <a:cs typeface="Arial"/>
                <a:sym typeface="Arial"/>
              </a:rPr>
              <a:t>NON AUTOSUFFICIENZA</a:t>
            </a:r>
            <a:endParaRPr kumimoji="0" lang="it-IT" sz="2800" b="0" i="0" u="none" strike="noStrike" kern="0" cap="none" spc="0" normalizeH="0" baseline="0" noProof="0" dirty="0">
              <a:ln>
                <a:noFill/>
              </a:ln>
              <a:solidFill>
                <a:srgbClr val="FFAE88">
                  <a:lumMod val="75000"/>
                </a:srgbClr>
              </a:solidFill>
              <a:effectLst/>
              <a:uLnTx/>
              <a:uFillTx/>
              <a:latin typeface="Arial"/>
              <a:cs typeface="Arial"/>
              <a:sym typeface="Arial"/>
            </a:endParaRPr>
          </a:p>
        </p:txBody>
      </p:sp>
      <p:pic>
        <p:nvPicPr>
          <p:cNvPr id="3" name="Immagine 2">
            <a:extLst>
              <a:ext uri="{FF2B5EF4-FFF2-40B4-BE49-F238E27FC236}">
                <a16:creationId xmlns:a16="http://schemas.microsoft.com/office/drawing/2014/main" id="{A1F04B66-50B4-9275-0DD1-9BC2BFC06E20}"/>
              </a:ext>
            </a:extLst>
          </p:cNvPr>
          <p:cNvPicPr>
            <a:picLocks noChangeAspect="1"/>
          </p:cNvPicPr>
          <p:nvPr/>
        </p:nvPicPr>
        <p:blipFill>
          <a:blip r:embed="rId8"/>
          <a:stretch>
            <a:fillRect/>
          </a:stretch>
        </p:blipFill>
        <p:spPr>
          <a:xfrm>
            <a:off x="135334" y="996545"/>
            <a:ext cx="5956512" cy="3732473"/>
          </a:xfrm>
          <a:prstGeom prst="rect">
            <a:avLst/>
          </a:prstGeom>
        </p:spPr>
      </p:pic>
      <p:sp>
        <p:nvSpPr>
          <p:cNvPr id="6" name="CasellaDiTesto 5">
            <a:extLst>
              <a:ext uri="{FF2B5EF4-FFF2-40B4-BE49-F238E27FC236}">
                <a16:creationId xmlns:a16="http://schemas.microsoft.com/office/drawing/2014/main" id="{AF048CEE-6582-1482-E85F-BA299FB8FB58}"/>
              </a:ext>
            </a:extLst>
          </p:cNvPr>
          <p:cNvSpPr txBox="1"/>
          <p:nvPr/>
        </p:nvSpPr>
        <p:spPr>
          <a:xfrm>
            <a:off x="6257637" y="1577339"/>
            <a:ext cx="2701636" cy="2462213"/>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it-IT" dirty="0"/>
              <a:t>L'indicatore misura l'intensità dell'assistenza domiciliare diretta rivolta alla popolazione anziana non autosufficiente.</a:t>
            </a:r>
            <a:br>
              <a:rPr lang="it-IT" dirty="0"/>
            </a:br>
            <a:r>
              <a:rPr lang="it-IT" dirty="0"/>
              <a:t>Sono quindi considerati i giorni in cui un operatore sanitario o sociosanitario si è recato al domicilio del paziente per erogare le prestazioni previste, rispetto alla popolazione anziana generale. </a:t>
            </a:r>
          </a:p>
        </p:txBody>
      </p:sp>
    </p:spTree>
    <p:extLst>
      <p:ext uri="{BB962C8B-B14F-4D97-AF65-F5344CB8AC3E}">
        <p14:creationId xmlns:p14="http://schemas.microsoft.com/office/powerpoint/2010/main" val="1353990429"/>
      </p:ext>
    </p:extLst>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1051</Words>
  <Application>Microsoft Office PowerPoint</Application>
  <PresentationFormat>Presentazione su schermo (16:9)</PresentationFormat>
  <Paragraphs>127</Paragraphs>
  <Slides>15</Slides>
  <Notes>15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Raleway</vt:lpstr>
      <vt:lpstr>CMR10</vt:lpstr>
      <vt:lpstr>Lato</vt:lpstr>
      <vt:lpstr>Arial</vt:lpstr>
      <vt:lpstr>Wingdings</vt:lpstr>
      <vt:lpstr>Swiss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Giuditta Giunti</dc:creator>
  <cp:lastModifiedBy>Luca Caterino</cp:lastModifiedBy>
  <cp:revision>16</cp:revision>
  <dcterms:modified xsi:type="dcterms:W3CDTF">2025-04-15T10:30:19Z</dcterms:modified>
</cp:coreProperties>
</file>