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6" r:id="rId2"/>
    <p:sldId id="259" r:id="rId3"/>
    <p:sldId id="260" r:id="rId4"/>
    <p:sldId id="264" r:id="rId5"/>
    <p:sldId id="269" r:id="rId6"/>
    <p:sldId id="268" r:id="rId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Dubai" panose="020B0503030403030204" pitchFamily="34" charset="-78"/>
      <p:regular r:id="rId10"/>
      <p:bold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95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6C9691A8-1EE1-63B5-4821-9A8DB6CC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>
            <a:extLst>
              <a:ext uri="{FF2B5EF4-FFF2-40B4-BE49-F238E27FC236}">
                <a16:creationId xmlns:a16="http://schemas.microsoft.com/office/drawing/2014/main" id="{C7F8D86E-E09D-5FE2-64CB-6408246A4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>
            <a:extLst>
              <a:ext uri="{FF2B5EF4-FFF2-40B4-BE49-F238E27FC236}">
                <a16:creationId xmlns:a16="http://schemas.microsoft.com/office/drawing/2014/main" id="{0AE2E057-0AF0-96D1-338F-0EC723BCA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4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7EEC4B2C-FE87-4C1B-FF17-6CCBFFB7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F2DDA120-0DE3-7AD4-AE14-2CB931DA3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7204E2FF-2556-45D6-60FC-7450383CA7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05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80429A4-CFE9-1CC5-B33C-8E4660F4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C30B151F-6CC5-7184-6E90-D4F089475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4E1D2273-337B-0C60-60CC-5A0D20591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95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9EDED36B-B431-ADA8-A56D-9F6E48D8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7589F253-1B66-511D-69DE-F28F32F074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FFD21B53-2101-A8C4-FDAD-63930FCC3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8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DF31DD87-BF26-2AA6-C434-82CD4D6E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>
            <a:extLst>
              <a:ext uri="{FF2B5EF4-FFF2-40B4-BE49-F238E27FC236}">
                <a16:creationId xmlns:a16="http://schemas.microsoft.com/office/drawing/2014/main" id="{6D523A85-09F8-B972-5D60-5CB780C12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>
            <a:extLst>
              <a:ext uri="{FF2B5EF4-FFF2-40B4-BE49-F238E27FC236}">
                <a16:creationId xmlns:a16="http://schemas.microsoft.com/office/drawing/2014/main" id="{D93286BA-72DE-7370-6A47-71013F6D4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7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ADCDE775-42B5-17B2-1AB8-B8BB04C3F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>
            <a:extLst>
              <a:ext uri="{FF2B5EF4-FFF2-40B4-BE49-F238E27FC236}">
                <a16:creationId xmlns:a16="http://schemas.microsoft.com/office/drawing/2014/main" id="{BD4D23F8-D934-6DCA-E122-4A73DE3D09F9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>
            <a:extLst>
              <a:ext uri="{FF2B5EF4-FFF2-40B4-BE49-F238E27FC236}">
                <a16:creationId xmlns:a16="http://schemas.microsoft.com/office/drawing/2014/main" id="{8CF6A945-5C18-5712-E9B6-C7393AECD4F6}"/>
              </a:ext>
            </a:extLst>
          </p:cNvPr>
          <p:cNvSpPr txBox="1"/>
          <p:nvPr/>
        </p:nvSpPr>
        <p:spPr>
          <a:xfrm>
            <a:off x="2664800" y="1447225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Sessione 3 - Modalità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>
            <a:extLst>
              <a:ext uri="{FF2B5EF4-FFF2-40B4-BE49-F238E27FC236}">
                <a16:creationId xmlns:a16="http://schemas.microsoft.com/office/drawing/2014/main" id="{8AB96F31-C300-477E-DC97-33F7DF6DB4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extLst>
              <a:ext uri="{FF2B5EF4-FFF2-40B4-BE49-F238E27FC236}">
                <a16:creationId xmlns:a16="http://schemas.microsoft.com/office/drawing/2014/main" id="{8C820F6C-B075-E8B8-6829-4796578F41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extLst>
              <a:ext uri="{FF2B5EF4-FFF2-40B4-BE49-F238E27FC236}">
                <a16:creationId xmlns:a16="http://schemas.microsoft.com/office/drawing/2014/main" id="{E16FCD1E-232A-C459-3F4E-1B5847E583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extLst>
              <a:ext uri="{FF2B5EF4-FFF2-40B4-BE49-F238E27FC236}">
                <a16:creationId xmlns:a16="http://schemas.microsoft.com/office/drawing/2014/main" id="{BCA580E8-A46A-C242-E4DF-7C2FB708BD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extLst>
              <a:ext uri="{FF2B5EF4-FFF2-40B4-BE49-F238E27FC236}">
                <a16:creationId xmlns:a16="http://schemas.microsoft.com/office/drawing/2014/main" id="{59166797-BACF-AFA3-60B9-E8A072B2043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extLst>
              <a:ext uri="{FF2B5EF4-FFF2-40B4-BE49-F238E27FC236}">
                <a16:creationId xmlns:a16="http://schemas.microsoft.com/office/drawing/2014/main" id="{BE5B3295-5FDC-C11C-E595-03E9ECEF709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F927B7-0E19-4F05-669F-1D1E35F56661}"/>
              </a:ext>
            </a:extLst>
          </p:cNvPr>
          <p:cNvSpPr txBox="1"/>
          <p:nvPr/>
        </p:nvSpPr>
        <p:spPr>
          <a:xfrm>
            <a:off x="2702875" y="206686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Andrea De Conno – Michelangelo Caiolfa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Federsanità Anci Toscana </a:t>
            </a:r>
          </a:p>
        </p:txBody>
      </p:sp>
    </p:spTree>
    <p:extLst>
      <p:ext uri="{BB962C8B-B14F-4D97-AF65-F5344CB8AC3E}">
        <p14:creationId xmlns:p14="http://schemas.microsoft.com/office/powerpoint/2010/main" val="14788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484836" y="432051"/>
            <a:ext cx="551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Contenuti del Percorso di Co-Programazione</a:t>
            </a:r>
            <a:endParaRPr sz="18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145;p18">
            <a:extLst>
              <a:ext uri="{FF2B5EF4-FFF2-40B4-BE49-F238E27FC236}">
                <a16:creationId xmlns:a16="http://schemas.microsoft.com/office/drawing/2014/main" id="{CC3BB07D-27E7-C873-B98B-AC2FFC99AF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25" y="459503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4270520-A35A-2793-125F-5DF93C586491}"/>
              </a:ext>
            </a:extLst>
          </p:cNvPr>
          <p:cNvSpPr/>
          <p:nvPr/>
        </p:nvSpPr>
        <p:spPr>
          <a:xfrm>
            <a:off x="-8875" y="1007533"/>
            <a:ext cx="9152875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44C0E3-39B0-F80A-BD52-DBF64D0B3DBD}"/>
              </a:ext>
            </a:extLst>
          </p:cNvPr>
          <p:cNvSpPr txBox="1"/>
          <p:nvPr/>
        </p:nvSpPr>
        <p:spPr>
          <a:xfrm>
            <a:off x="1935004" y="3663055"/>
            <a:ext cx="5316398" cy="64918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 Black" panose="020B0A04020102020204" pitchFamily="34" charset="0"/>
              </a:rPr>
              <a:t>Quali Bisogni/Risposte sono rilevabili nell’area della Domiciliarità?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06EF92-7EF4-3790-8AEF-C56433DCC0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477"/>
          <a:stretch/>
        </p:blipFill>
        <p:spPr>
          <a:xfrm>
            <a:off x="36285" y="1062419"/>
            <a:ext cx="9072000" cy="249568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81AC6D4-001B-12C6-8D0C-402AED445B37}"/>
              </a:ext>
            </a:extLst>
          </p:cNvPr>
          <p:cNvSpPr/>
          <p:nvPr/>
        </p:nvSpPr>
        <p:spPr>
          <a:xfrm>
            <a:off x="834425" y="1865086"/>
            <a:ext cx="812946" cy="32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Domiciliarità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8FD05923-DD70-E988-C87D-1FFA2384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>
            <a:extLst>
              <a:ext uri="{FF2B5EF4-FFF2-40B4-BE49-F238E27FC236}">
                <a16:creationId xmlns:a16="http://schemas.microsoft.com/office/drawing/2014/main" id="{372288BF-DE0B-C95C-1467-465B414FCE1A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DACA6695-818D-F262-72B5-E07A0E8E90EC}"/>
              </a:ext>
            </a:extLst>
          </p:cNvPr>
          <p:cNvSpPr txBox="1"/>
          <p:nvPr/>
        </p:nvSpPr>
        <p:spPr>
          <a:xfrm>
            <a:off x="2505397" y="430839"/>
            <a:ext cx="551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Albero dei Bisogni e Albero delle Risposte</a:t>
            </a:r>
            <a:endParaRPr sz="1800" b="1" i="1" u="sng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A5079C16-3AF0-067F-7DAA-49B41BB85B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E3E53DCB-CECD-96F8-D34C-4A79408D4C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7BABDF35-C136-3AB8-B607-93CEEFD88D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08DD7E7B-C4A6-0AB0-5ED3-BF681361C02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88B26B3F-1A8E-5514-9C39-988C83EF65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6B2378E9-B95B-4F05-E580-70100442706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08" y="45862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A9CEFCD-CAB4-E671-C6AF-090DD05098DB}"/>
              </a:ext>
            </a:extLst>
          </p:cNvPr>
          <p:cNvSpPr/>
          <p:nvPr/>
        </p:nvSpPr>
        <p:spPr>
          <a:xfrm>
            <a:off x="-8875" y="1007533"/>
            <a:ext cx="9152875" cy="350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circolare in giù 6">
            <a:extLst>
              <a:ext uri="{FF2B5EF4-FFF2-40B4-BE49-F238E27FC236}">
                <a16:creationId xmlns:a16="http://schemas.microsoft.com/office/drawing/2014/main" id="{A6596431-2C9B-9ED0-4D53-8F68E41A32FC}"/>
              </a:ext>
            </a:extLst>
          </p:cNvPr>
          <p:cNvSpPr/>
          <p:nvPr/>
        </p:nvSpPr>
        <p:spPr>
          <a:xfrm>
            <a:off x="3795484" y="1092788"/>
            <a:ext cx="1567542" cy="33962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932B5D-8C19-9517-5A55-AEE1371D0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66" y="1271463"/>
            <a:ext cx="4500000" cy="291431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AF4E1454-02B9-0366-8D14-02C5794A7408}"/>
              </a:ext>
            </a:extLst>
          </p:cNvPr>
          <p:cNvSpPr/>
          <p:nvPr/>
        </p:nvSpPr>
        <p:spPr>
          <a:xfrm>
            <a:off x="1393371" y="1322912"/>
            <a:ext cx="866187" cy="2999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33B1E77-4E54-CA0F-2F58-38FEF8D17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074789"/>
            <a:ext cx="4680000" cy="29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783D0338-8D7B-5ECE-78F2-14A41D53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D598156-3857-1E9B-F0E7-AC9B74358CB0}"/>
              </a:ext>
            </a:extLst>
          </p:cNvPr>
          <p:cNvSpPr/>
          <p:nvPr/>
        </p:nvSpPr>
        <p:spPr>
          <a:xfrm>
            <a:off x="-8875" y="942753"/>
            <a:ext cx="9152875" cy="370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57C6EF9-EA3F-870B-C6C9-90190DCE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71" y="1449461"/>
            <a:ext cx="4680000" cy="2993922"/>
          </a:xfrm>
          <a:prstGeom prst="rect">
            <a:avLst/>
          </a:prstGeom>
        </p:spPr>
      </p:pic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508F1347-EF83-5FFC-FC20-E3C3A3F3E99A}"/>
              </a:ext>
            </a:extLst>
          </p:cNvPr>
          <p:cNvSpPr txBox="1"/>
          <p:nvPr/>
        </p:nvSpPr>
        <p:spPr>
          <a:xfrm>
            <a:off x="2505396" y="430839"/>
            <a:ext cx="643540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Le Modalità e l’Adeguatezza </a:t>
            </a:r>
            <a:r>
              <a:rPr kumimoji="0" lang="i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| </a:t>
            </a:r>
            <a:r>
              <a:rPr kumimoji="0" lang="it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Come facciamo a fare ‘Le Risposte’?</a:t>
            </a:r>
            <a:endParaRPr kumimoji="0" sz="1800" b="1" i="1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FDE85017-983B-9225-B78F-8E0A80DAA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084DEADA-9250-F661-BFD7-9F066BEEF07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F742519E-00A9-B701-E366-930CC74031C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A9EF8442-0471-A6CD-1F5B-73B9D1C5273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F4BF4CB3-C714-0BCE-5114-2A81145D2D9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7FB6F3F1-7F6A-DBAC-4563-1CF1ABE4149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408" y="45862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18B6DA-D547-A832-49A1-286B643BD752}"/>
              </a:ext>
            </a:extLst>
          </p:cNvPr>
          <p:cNvSpPr txBox="1"/>
          <p:nvPr/>
        </p:nvSpPr>
        <p:spPr>
          <a:xfrm>
            <a:off x="3338282" y="1065438"/>
            <a:ext cx="3381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Costellazioni | Realizzazioni | Erogazioni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1FBAD8E-B615-DB13-EA22-BBFFA0AFEB2C}"/>
              </a:ext>
            </a:extLst>
          </p:cNvPr>
          <p:cNvSpPr/>
          <p:nvPr/>
        </p:nvSpPr>
        <p:spPr>
          <a:xfrm>
            <a:off x="29728" y="982417"/>
            <a:ext cx="2614656" cy="1704263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Accesso e Percorsi Assistenziali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Qualificare Accesso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Formazione Congiunta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Valutazione Integrata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PUA e Spazi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Figure Link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Azioni di Comunità  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Sperimentazione Punti Informativi Diffusi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0ACB7D-D20C-2588-4042-43195723022B}"/>
              </a:ext>
            </a:extLst>
          </p:cNvPr>
          <p:cNvSpPr txBox="1"/>
          <p:nvPr/>
        </p:nvSpPr>
        <p:spPr>
          <a:xfrm>
            <a:off x="7561082" y="1022554"/>
            <a:ext cx="1537535" cy="2077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Strumenti a Disposizione</a:t>
            </a:r>
          </a:p>
          <a:p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Codice Contratti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Contratti sotto soglia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Scelta del contraente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Servizi Sociali e assimilati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Partenariato Pubblico-Privato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Accreditamento</a:t>
            </a:r>
          </a:p>
          <a:p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Codice Terzo Settore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Co-Progettazione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à"/>
            </a:pPr>
            <a:r>
              <a:rPr lang="it-IT" sz="7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  <a:sym typeface="Wingdings" panose="05000000000000000000" pitchFamily="2" charset="2"/>
              </a:rPr>
              <a:t>Atti Convenzionali</a:t>
            </a:r>
            <a:endParaRPr lang="it-IT" sz="7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Accordi tra PA ???</a:t>
            </a:r>
          </a:p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Accordi di Rete ???</a:t>
            </a:r>
          </a:p>
          <a:p>
            <a:r>
              <a:rPr lang="it-IT" sz="8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Altro ???</a:t>
            </a:r>
          </a:p>
          <a:p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CBEEA7E-6C24-2218-9AE9-DFCCD5185E5E}"/>
              </a:ext>
            </a:extLst>
          </p:cNvPr>
          <p:cNvSpPr/>
          <p:nvPr/>
        </p:nvSpPr>
        <p:spPr>
          <a:xfrm>
            <a:off x="4414700" y="1225891"/>
            <a:ext cx="1134159" cy="96770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48C24FD-5B1E-8EAD-A721-1AC7E4B1B730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2644384" y="1367609"/>
            <a:ext cx="1936410" cy="4669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AB43C9A-D0FD-E495-06C6-34FE26AEE88B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 flipV="1">
            <a:off x="3767177" y="1709746"/>
            <a:ext cx="647523" cy="6443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9CB904B-8D95-7CD0-71C4-C91A46271D70}"/>
              </a:ext>
            </a:extLst>
          </p:cNvPr>
          <p:cNvCxnSpPr>
            <a:cxnSpLocks/>
            <a:stCxn id="8" idx="0"/>
            <a:endCxn id="12" idx="5"/>
          </p:cNvCxnSpPr>
          <p:nvPr/>
        </p:nvCxnSpPr>
        <p:spPr>
          <a:xfrm flipH="1" flipV="1">
            <a:off x="5382765" y="2051882"/>
            <a:ext cx="1752470" cy="7185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C2D74D2D-94AA-D7DF-46A1-8904FCDD61F4}"/>
              </a:ext>
            </a:extLst>
          </p:cNvPr>
          <p:cNvSpPr/>
          <p:nvPr/>
        </p:nvSpPr>
        <p:spPr>
          <a:xfrm>
            <a:off x="5491118" y="2770414"/>
            <a:ext cx="3288233" cy="181583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Reti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Conoscenza Servizi – Risorse – Interventi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Anziani e Famiglia – Reti Familiari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Figure Link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Azioni di Comunità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Comunità di Pratica Interprofessionali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Solitudine – Sostegno – Supporto – Accompagnamento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Pronto Badante – Elenchi (7.000) – Centri Impiego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Promuovere circuito della regolarità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Mappatura del Territorio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Manutenzione delle Reti | Nuove Professionalità – ETS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Intercettare le Reti Informali – Risorse Immateriali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D771B8B-D825-6A8F-4F98-265C17D7F556}"/>
              </a:ext>
            </a:extLst>
          </p:cNvPr>
          <p:cNvSpPr/>
          <p:nvPr/>
        </p:nvSpPr>
        <p:spPr>
          <a:xfrm>
            <a:off x="2268253" y="2354053"/>
            <a:ext cx="2997848" cy="215436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Interventi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Investimento Risorse Umane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Formazione Universitaria 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Lavoro Congiunto e Contemporaneo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Nuovi servizi di solidarietà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Figure Link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Adeguamento Abitazioni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Aderenza Terapeutica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Formazione Assistenti Familiari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Assistenza ADL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Addestramento Care Giver e Assistenti Familiari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Assistenza Domiciliare | Base – ADI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Abitare Supportato | No assistenziale</a:t>
            </a:r>
          </a:p>
          <a:p>
            <a:pPr marL="171450" indent="-171450"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it-IT" sz="900" b="1" dirty="0">
                <a:solidFill>
                  <a:srgbClr val="00669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Mantenere le Reti delle Domiciliarità</a:t>
            </a:r>
            <a:endParaRPr lang="it-IT" sz="800" b="1" dirty="0">
              <a:solidFill>
                <a:srgbClr val="006699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6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2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6C46461F-E48B-379A-6004-C22115520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CAA5107-252F-63F4-D65D-C51554FDBB38}"/>
              </a:ext>
            </a:extLst>
          </p:cNvPr>
          <p:cNvSpPr/>
          <p:nvPr/>
        </p:nvSpPr>
        <p:spPr>
          <a:xfrm>
            <a:off x="-8875" y="942753"/>
            <a:ext cx="9152875" cy="370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6" name="Google Shape;86;p14">
            <a:extLst>
              <a:ext uri="{FF2B5EF4-FFF2-40B4-BE49-F238E27FC236}">
                <a16:creationId xmlns:a16="http://schemas.microsoft.com/office/drawing/2014/main" id="{BD5DCEE7-0651-A878-1B5B-9155614ACD63}"/>
              </a:ext>
            </a:extLst>
          </p:cNvPr>
          <p:cNvSpPr txBox="1"/>
          <p:nvPr/>
        </p:nvSpPr>
        <p:spPr>
          <a:xfrm>
            <a:off x="2505396" y="430839"/>
            <a:ext cx="643540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Le Modalità e l’Adeguatezza </a:t>
            </a:r>
            <a:r>
              <a:rPr kumimoji="0" lang="i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| </a:t>
            </a:r>
            <a:r>
              <a:rPr kumimoji="0" lang="it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Come facciamo a fare ‘Le Risposte’?</a:t>
            </a:r>
            <a:endParaRPr kumimoji="0" sz="1800" b="1" i="1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198C8236-0D67-76CF-D178-606B541D66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FCE2D552-E741-6CCF-B9E9-7810C439AD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D75894DA-F718-C5E3-24AA-269061DD720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663E6BA0-DCA7-CD4C-5736-54E7D51B4B7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28B67CD1-D10D-F2A2-A7A7-77072193AFB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6;p17">
            <a:extLst>
              <a:ext uri="{FF2B5EF4-FFF2-40B4-BE49-F238E27FC236}">
                <a16:creationId xmlns:a16="http://schemas.microsoft.com/office/drawing/2014/main" id="{7CD9AE8D-8412-4ED0-2898-6EA0EF0603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408" y="45862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55BAFBB5-F389-0744-18EC-AE34927166BD}"/>
              </a:ext>
            </a:extLst>
          </p:cNvPr>
          <p:cNvSpPr txBox="1"/>
          <p:nvPr/>
        </p:nvSpPr>
        <p:spPr>
          <a:xfrm>
            <a:off x="2281036" y="1266816"/>
            <a:ext cx="4977342" cy="30277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Atlante delle Risorse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Finanziamenti Sanitari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Finanziamenti Sociali Comunali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FSE | Fondo Sociale Europeo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Bandi PNRR Missione M5C2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Fondi Nazionali di Settore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7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Conoscenza delle diverse peculiarità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Mosaico da ricomporre | Figura + Solidità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Ufficio di Piano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Sistema che conforma e sostiene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Continuità dei Progetti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Dislocare le risorse evitando le interruzioni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Durata della programmazione economico-finanziaria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Progettazioni tra loro complementari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Massimizzare l’armonia interna – Copertura delle discontinuità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Creare valore aggiunto tramite le somme 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Programmare l’utilizzo integrato delle diverse forme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it-IT" sz="7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Risorse Enti del Terzo Settore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Trasformare la logica degli Appalti in logica della Co-progettazione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Es. Musei per l’Alzheimer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Ogni Co-progettazione ha dentro di sé un bisogno di Co-programmazione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Alcuni servizi ETS possono rimettersi in gioco?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Non farsi schiacciare dai tempi stretti e ragionare sulla programmazione di medio periodo</a:t>
            </a:r>
          </a:p>
        </p:txBody>
      </p:sp>
    </p:spTree>
    <p:extLst>
      <p:ext uri="{BB962C8B-B14F-4D97-AF65-F5344CB8AC3E}">
        <p14:creationId xmlns:p14="http://schemas.microsoft.com/office/powerpoint/2010/main" val="358235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2EC4BBE-09F6-9668-DA05-A782294A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>
            <a:extLst>
              <a:ext uri="{FF2B5EF4-FFF2-40B4-BE49-F238E27FC236}">
                <a16:creationId xmlns:a16="http://schemas.microsoft.com/office/drawing/2014/main" id="{9DA7F656-A694-7BC1-1069-7D4D8104A7FF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>
            <a:extLst>
              <a:ext uri="{FF2B5EF4-FFF2-40B4-BE49-F238E27FC236}">
                <a16:creationId xmlns:a16="http://schemas.microsoft.com/office/drawing/2014/main" id="{93E74E29-7174-459F-B749-9ACA33CDC622}"/>
              </a:ext>
            </a:extLst>
          </p:cNvPr>
          <p:cNvSpPr txBox="1"/>
          <p:nvPr/>
        </p:nvSpPr>
        <p:spPr>
          <a:xfrm>
            <a:off x="2664800" y="1447225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3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Sessione 3 - Modalità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>
            <a:extLst>
              <a:ext uri="{FF2B5EF4-FFF2-40B4-BE49-F238E27FC236}">
                <a16:creationId xmlns:a16="http://schemas.microsoft.com/office/drawing/2014/main" id="{B0EC20A7-73F1-2D5D-68D0-0D2B7DBF30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extLst>
              <a:ext uri="{FF2B5EF4-FFF2-40B4-BE49-F238E27FC236}">
                <a16:creationId xmlns:a16="http://schemas.microsoft.com/office/drawing/2014/main" id="{900E9323-3CF9-DB2B-CAC0-71563271AC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extLst>
              <a:ext uri="{FF2B5EF4-FFF2-40B4-BE49-F238E27FC236}">
                <a16:creationId xmlns:a16="http://schemas.microsoft.com/office/drawing/2014/main" id="{7FA1C6F5-231B-673E-3BD5-6E1E7F88A19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extLst>
              <a:ext uri="{FF2B5EF4-FFF2-40B4-BE49-F238E27FC236}">
                <a16:creationId xmlns:a16="http://schemas.microsoft.com/office/drawing/2014/main" id="{0D7C9AF2-5A96-D0CB-5325-99F9989E9E3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extLst>
              <a:ext uri="{FF2B5EF4-FFF2-40B4-BE49-F238E27FC236}">
                <a16:creationId xmlns:a16="http://schemas.microsoft.com/office/drawing/2014/main" id="{E3DACB28-7EC8-4D09-10C5-9C8DAFBEE0D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extLst>
              <a:ext uri="{FF2B5EF4-FFF2-40B4-BE49-F238E27FC236}">
                <a16:creationId xmlns:a16="http://schemas.microsoft.com/office/drawing/2014/main" id="{D7186103-A0AF-C73E-9F0B-7B267CEEBAB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925177-E5A6-DD59-E881-3A08087FB8C0}"/>
              </a:ext>
            </a:extLst>
          </p:cNvPr>
          <p:cNvSpPr txBox="1"/>
          <p:nvPr/>
        </p:nvSpPr>
        <p:spPr>
          <a:xfrm>
            <a:off x="2702875" y="206686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Andrea De Conno – Michelangelo Caiolfa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Federsanità Anci Toscana </a:t>
            </a:r>
          </a:p>
        </p:txBody>
      </p:sp>
    </p:spTree>
    <p:extLst>
      <p:ext uri="{BB962C8B-B14F-4D97-AF65-F5344CB8AC3E}">
        <p14:creationId xmlns:p14="http://schemas.microsoft.com/office/powerpoint/2010/main" val="294962583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372</Words>
  <Application>Microsoft Office PowerPoint</Application>
  <PresentationFormat>Presentazione su schermo (16:9)</PresentationFormat>
  <Paragraphs>88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Raleway</vt:lpstr>
      <vt:lpstr>Arial Black</vt:lpstr>
      <vt:lpstr>Wingdings</vt:lpstr>
      <vt:lpstr>Arial</vt:lpstr>
      <vt:lpstr>Lato</vt:lpstr>
      <vt:lpstr>Dubai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Michelangelo Caiolfa</cp:lastModifiedBy>
  <cp:revision>27</cp:revision>
  <dcterms:modified xsi:type="dcterms:W3CDTF">2025-04-16T07:15:15Z</dcterms:modified>
</cp:coreProperties>
</file>