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3"/>
  </p:notesMasterIdLst>
  <p:sldIdLst>
    <p:sldId id="256" r:id="rId2"/>
    <p:sldId id="257" r:id="rId3"/>
    <p:sldId id="259" r:id="rId4"/>
    <p:sldId id="261" r:id="rId5"/>
    <p:sldId id="262" r:id="rId6"/>
    <p:sldId id="263" r:id="rId7"/>
    <p:sldId id="264" r:id="rId8"/>
    <p:sldId id="260" r:id="rId9"/>
    <p:sldId id="265" r:id="rId10"/>
    <p:sldId id="266" r:id="rId11"/>
    <p:sldId id="271" r:id="rId12"/>
  </p:sldIdLst>
  <p:sldSz cx="9144000" cy="5143500" type="screen16x9"/>
  <p:notesSz cx="6858000" cy="9144000"/>
  <p:embeddedFontLst>
    <p:embeddedFont>
      <p:font typeface="Arial Black" panose="020B0604020202020204" pitchFamily="34" charset="0"/>
      <p:bold r:id="rId14"/>
    </p:embeddedFont>
    <p:embeddedFont>
      <p:font typeface="Lato" panose="020F0502020204030203" pitchFamily="34" charset="0"/>
      <p:regular r:id="rId15"/>
      <p:bold r:id="rId16"/>
      <p:italic r:id="rId17"/>
      <p:boldItalic r:id="rId18"/>
    </p:embeddedFont>
    <p:embeddedFont>
      <p:font typeface="Raleway" pitchFamily="2" charset="77"/>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19" userDrawn="1">
          <p15:clr>
            <a:srgbClr val="747775"/>
          </p15:clr>
        </p15:guide>
        <p15:guide id="2" pos="2631"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90"/>
  </p:normalViewPr>
  <p:slideViewPr>
    <p:cSldViewPr snapToGrid="0">
      <p:cViewPr varScale="1">
        <p:scale>
          <a:sx n="142" d="100"/>
          <a:sy n="142" d="100"/>
        </p:scale>
        <p:origin x="472" y="176"/>
      </p:cViewPr>
      <p:guideLst>
        <p:guide orient="horz" pos="2119"/>
        <p:guide pos="263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B0A41-AB54-F642-81DC-2D459C6E5D74}"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it-IT"/>
        </a:p>
      </dgm:t>
    </dgm:pt>
    <dgm:pt modelId="{8418E3BE-3B4B-9D4C-B641-7F1C4A52B39E}">
      <dgm:prSet/>
      <dgm:spPr/>
      <dgm:t>
        <a:bodyPr/>
        <a:lstStyle/>
        <a:p>
          <a:r>
            <a:rPr lang="it-IT" b="1" dirty="0"/>
            <a:t>Scelta strategica della relazione fra P.A. e Terzo settore (CTS o CCP?)</a:t>
          </a:r>
        </a:p>
      </dgm:t>
    </dgm:pt>
    <dgm:pt modelId="{8F5D34C5-02A8-BD4B-ADC8-F8E8E930BE16}" type="parTrans" cxnId="{CE81EFEC-8E56-F848-832F-5C2CE78D5045}">
      <dgm:prSet/>
      <dgm:spPr/>
      <dgm:t>
        <a:bodyPr/>
        <a:lstStyle/>
        <a:p>
          <a:endParaRPr lang="it-IT"/>
        </a:p>
      </dgm:t>
    </dgm:pt>
    <dgm:pt modelId="{45BD5118-F0B7-E04E-BE22-62854C473B10}" type="sibTrans" cxnId="{CE81EFEC-8E56-F848-832F-5C2CE78D5045}">
      <dgm:prSet/>
      <dgm:spPr/>
      <dgm:t>
        <a:bodyPr/>
        <a:lstStyle/>
        <a:p>
          <a:endParaRPr lang="it-IT"/>
        </a:p>
      </dgm:t>
    </dgm:pt>
    <dgm:pt modelId="{24C5F1A3-B236-E74F-962B-7DDC6EADDFE8}">
      <dgm:prSet/>
      <dgm:spPr/>
      <dgm:t>
        <a:bodyPr/>
        <a:lstStyle/>
        <a:p>
          <a:r>
            <a:rPr lang="it-IT" dirty="0"/>
            <a:t>Costruzione dei processi/procedimenti di A.C. improntati al principio di </a:t>
          </a:r>
          <a:r>
            <a:rPr lang="it-IT" b="1" dirty="0"/>
            <a:t>trasparenza</a:t>
          </a:r>
          <a:r>
            <a:rPr lang="it-IT" dirty="0"/>
            <a:t> e della flessibilità del rapporto e dell'istruttoria partecipata e condivisa </a:t>
          </a:r>
        </a:p>
      </dgm:t>
    </dgm:pt>
    <dgm:pt modelId="{25A608BD-8151-8542-A02D-9BFF91011A98}" type="parTrans" cxnId="{63FE5A4E-0A7E-3648-8A2F-F150613BE14A}">
      <dgm:prSet/>
      <dgm:spPr/>
      <dgm:t>
        <a:bodyPr/>
        <a:lstStyle/>
        <a:p>
          <a:endParaRPr lang="it-IT"/>
        </a:p>
      </dgm:t>
    </dgm:pt>
    <dgm:pt modelId="{8757D63E-9F59-5746-99CA-FEAF56FBC0AE}" type="sibTrans" cxnId="{63FE5A4E-0A7E-3648-8A2F-F150613BE14A}">
      <dgm:prSet/>
      <dgm:spPr/>
      <dgm:t>
        <a:bodyPr/>
        <a:lstStyle/>
        <a:p>
          <a:endParaRPr lang="it-IT"/>
        </a:p>
      </dgm:t>
    </dgm:pt>
    <dgm:pt modelId="{8045FCC0-1C5A-BE45-BDDC-D076605DA9B8}">
      <dgm:prSet/>
      <dgm:spPr/>
      <dgm:t>
        <a:bodyPr/>
        <a:lstStyle/>
        <a:p>
          <a:r>
            <a:rPr lang="it-IT" dirty="0"/>
            <a:t>Regime delle relazioni finanziarie fra ETS e P.A.</a:t>
          </a:r>
        </a:p>
      </dgm:t>
    </dgm:pt>
    <dgm:pt modelId="{683052AD-DE59-4045-B3E2-885E23675119}" type="parTrans" cxnId="{37F7644E-306E-F541-9AE9-5081524A40FF}">
      <dgm:prSet/>
      <dgm:spPr/>
      <dgm:t>
        <a:bodyPr/>
        <a:lstStyle/>
        <a:p>
          <a:endParaRPr lang="it-IT"/>
        </a:p>
      </dgm:t>
    </dgm:pt>
    <dgm:pt modelId="{348E3D8A-D42E-B14A-BBB8-3A7A7514FDD6}" type="sibTrans" cxnId="{37F7644E-306E-F541-9AE9-5081524A40FF}">
      <dgm:prSet/>
      <dgm:spPr/>
      <dgm:t>
        <a:bodyPr/>
        <a:lstStyle/>
        <a:p>
          <a:endParaRPr lang="it-IT"/>
        </a:p>
      </dgm:t>
    </dgm:pt>
    <dgm:pt modelId="{07E4A7D1-3662-7F43-A177-659A6AECD43A}" type="pres">
      <dgm:prSet presAssocID="{D5CB0A41-AB54-F642-81DC-2D459C6E5D74}" presName="CompostProcess" presStyleCnt="0">
        <dgm:presLayoutVars>
          <dgm:dir/>
          <dgm:resizeHandles val="exact"/>
        </dgm:presLayoutVars>
      </dgm:prSet>
      <dgm:spPr/>
    </dgm:pt>
    <dgm:pt modelId="{C0377C0E-284D-3E40-975B-8FDE1B252B40}" type="pres">
      <dgm:prSet presAssocID="{D5CB0A41-AB54-F642-81DC-2D459C6E5D74}" presName="arrow" presStyleLbl="bgShp" presStyleIdx="0" presStyleCnt="1"/>
      <dgm:spPr/>
    </dgm:pt>
    <dgm:pt modelId="{C756649F-3A09-314C-858C-D8D92A6A5747}" type="pres">
      <dgm:prSet presAssocID="{D5CB0A41-AB54-F642-81DC-2D459C6E5D74}" presName="linearProcess" presStyleCnt="0"/>
      <dgm:spPr/>
    </dgm:pt>
    <dgm:pt modelId="{14D62925-2978-3E4A-A292-F90B4F5812C2}" type="pres">
      <dgm:prSet presAssocID="{8418E3BE-3B4B-9D4C-B641-7F1C4A52B39E}" presName="textNode" presStyleLbl="node1" presStyleIdx="0" presStyleCnt="3">
        <dgm:presLayoutVars>
          <dgm:bulletEnabled val="1"/>
        </dgm:presLayoutVars>
      </dgm:prSet>
      <dgm:spPr/>
    </dgm:pt>
    <dgm:pt modelId="{0B9FFCEA-9C9D-6F41-8F31-EA28185C5FF1}" type="pres">
      <dgm:prSet presAssocID="{45BD5118-F0B7-E04E-BE22-62854C473B10}" presName="sibTrans" presStyleCnt="0"/>
      <dgm:spPr/>
    </dgm:pt>
    <dgm:pt modelId="{F70CF57A-EEBB-0045-8EFA-01F57897580B}" type="pres">
      <dgm:prSet presAssocID="{24C5F1A3-B236-E74F-962B-7DDC6EADDFE8}" presName="textNode" presStyleLbl="node1" presStyleIdx="1" presStyleCnt="3">
        <dgm:presLayoutVars>
          <dgm:bulletEnabled val="1"/>
        </dgm:presLayoutVars>
      </dgm:prSet>
      <dgm:spPr/>
    </dgm:pt>
    <dgm:pt modelId="{CC86D462-FD93-AC4C-BDFA-84E8E6972212}" type="pres">
      <dgm:prSet presAssocID="{8757D63E-9F59-5746-99CA-FEAF56FBC0AE}" presName="sibTrans" presStyleCnt="0"/>
      <dgm:spPr/>
    </dgm:pt>
    <dgm:pt modelId="{5031F754-15BE-F747-B513-B70CFC92D729}" type="pres">
      <dgm:prSet presAssocID="{8045FCC0-1C5A-BE45-BDDC-D076605DA9B8}" presName="textNode" presStyleLbl="node1" presStyleIdx="2" presStyleCnt="3">
        <dgm:presLayoutVars>
          <dgm:bulletEnabled val="1"/>
        </dgm:presLayoutVars>
      </dgm:prSet>
      <dgm:spPr/>
    </dgm:pt>
  </dgm:ptLst>
  <dgm:cxnLst>
    <dgm:cxn modelId="{2CD99B34-8AB9-D244-AA58-9D528DA968E6}" type="presOf" srcId="{D5CB0A41-AB54-F642-81DC-2D459C6E5D74}" destId="{07E4A7D1-3662-7F43-A177-659A6AECD43A}" srcOrd="0" destOrd="0" presId="urn:microsoft.com/office/officeart/2005/8/layout/hProcess9"/>
    <dgm:cxn modelId="{45729543-479E-8547-9E08-3A480F7C3025}" type="presOf" srcId="{24C5F1A3-B236-E74F-962B-7DDC6EADDFE8}" destId="{F70CF57A-EEBB-0045-8EFA-01F57897580B}" srcOrd="0" destOrd="0" presId="urn:microsoft.com/office/officeart/2005/8/layout/hProcess9"/>
    <dgm:cxn modelId="{63FE5A4E-0A7E-3648-8A2F-F150613BE14A}" srcId="{D5CB0A41-AB54-F642-81DC-2D459C6E5D74}" destId="{24C5F1A3-B236-E74F-962B-7DDC6EADDFE8}" srcOrd="1" destOrd="0" parTransId="{25A608BD-8151-8542-A02D-9BFF91011A98}" sibTransId="{8757D63E-9F59-5746-99CA-FEAF56FBC0AE}"/>
    <dgm:cxn modelId="{37F7644E-306E-F541-9AE9-5081524A40FF}" srcId="{D5CB0A41-AB54-F642-81DC-2D459C6E5D74}" destId="{8045FCC0-1C5A-BE45-BDDC-D076605DA9B8}" srcOrd="2" destOrd="0" parTransId="{683052AD-DE59-4045-B3E2-885E23675119}" sibTransId="{348E3D8A-D42E-B14A-BBB8-3A7A7514FDD6}"/>
    <dgm:cxn modelId="{C24D1F5C-A43F-FC43-B0B8-73DB3FC5D0D8}" type="presOf" srcId="{8045FCC0-1C5A-BE45-BDDC-D076605DA9B8}" destId="{5031F754-15BE-F747-B513-B70CFC92D729}" srcOrd="0" destOrd="0" presId="urn:microsoft.com/office/officeart/2005/8/layout/hProcess9"/>
    <dgm:cxn modelId="{0F9FFFBF-7AD9-A246-87B4-D94741A94EEA}" type="presOf" srcId="{8418E3BE-3B4B-9D4C-B641-7F1C4A52B39E}" destId="{14D62925-2978-3E4A-A292-F90B4F5812C2}" srcOrd="0" destOrd="0" presId="urn:microsoft.com/office/officeart/2005/8/layout/hProcess9"/>
    <dgm:cxn modelId="{CE81EFEC-8E56-F848-832F-5C2CE78D5045}" srcId="{D5CB0A41-AB54-F642-81DC-2D459C6E5D74}" destId="{8418E3BE-3B4B-9D4C-B641-7F1C4A52B39E}" srcOrd="0" destOrd="0" parTransId="{8F5D34C5-02A8-BD4B-ADC8-F8E8E930BE16}" sibTransId="{45BD5118-F0B7-E04E-BE22-62854C473B10}"/>
    <dgm:cxn modelId="{F137469D-C370-204A-A79C-4380F7D39114}" type="presParOf" srcId="{07E4A7D1-3662-7F43-A177-659A6AECD43A}" destId="{C0377C0E-284D-3E40-975B-8FDE1B252B40}" srcOrd="0" destOrd="0" presId="urn:microsoft.com/office/officeart/2005/8/layout/hProcess9"/>
    <dgm:cxn modelId="{5B3ECA89-5BB6-A348-8259-1A0488701DAF}" type="presParOf" srcId="{07E4A7D1-3662-7F43-A177-659A6AECD43A}" destId="{C756649F-3A09-314C-858C-D8D92A6A5747}" srcOrd="1" destOrd="0" presId="urn:microsoft.com/office/officeart/2005/8/layout/hProcess9"/>
    <dgm:cxn modelId="{32A2ACDC-976A-7A4A-A8A3-4C61BEE6CDCC}" type="presParOf" srcId="{C756649F-3A09-314C-858C-D8D92A6A5747}" destId="{14D62925-2978-3E4A-A292-F90B4F5812C2}" srcOrd="0" destOrd="0" presId="urn:microsoft.com/office/officeart/2005/8/layout/hProcess9"/>
    <dgm:cxn modelId="{AB967061-7FF5-0047-B3CF-838EDED3312F}" type="presParOf" srcId="{C756649F-3A09-314C-858C-D8D92A6A5747}" destId="{0B9FFCEA-9C9D-6F41-8F31-EA28185C5FF1}" srcOrd="1" destOrd="0" presId="urn:microsoft.com/office/officeart/2005/8/layout/hProcess9"/>
    <dgm:cxn modelId="{16424484-80E6-0E41-B230-9C38BF498E03}" type="presParOf" srcId="{C756649F-3A09-314C-858C-D8D92A6A5747}" destId="{F70CF57A-EEBB-0045-8EFA-01F57897580B}" srcOrd="2" destOrd="0" presId="urn:microsoft.com/office/officeart/2005/8/layout/hProcess9"/>
    <dgm:cxn modelId="{25A62845-7975-6D4A-B52B-756BEA2604BA}" type="presParOf" srcId="{C756649F-3A09-314C-858C-D8D92A6A5747}" destId="{CC86D462-FD93-AC4C-BDFA-84E8E6972212}" srcOrd="3" destOrd="0" presId="urn:microsoft.com/office/officeart/2005/8/layout/hProcess9"/>
    <dgm:cxn modelId="{6797DB3C-D4F3-4D45-9128-85EBDB6B33FD}" type="presParOf" srcId="{C756649F-3A09-314C-858C-D8D92A6A5747}" destId="{5031F754-15BE-F747-B513-B70CFC92D729}"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77C0E-284D-3E40-975B-8FDE1B252B40}">
      <dsp:nvSpPr>
        <dsp:cNvPr id="0" name=""/>
        <dsp:cNvSpPr/>
      </dsp:nvSpPr>
      <dsp:spPr>
        <a:xfrm>
          <a:off x="591541" y="0"/>
          <a:ext cx="6704134" cy="3255365"/>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D62925-2978-3E4A-A292-F90B4F5812C2}">
      <dsp:nvSpPr>
        <dsp:cNvPr id="0" name=""/>
        <dsp:cNvSpPr/>
      </dsp:nvSpPr>
      <dsp:spPr>
        <a:xfrm>
          <a:off x="8472" y="976609"/>
          <a:ext cx="2538697" cy="130214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b="1" kern="1200" dirty="0"/>
            <a:t>Scelta strategica della relazione fra P.A. e Terzo settore (CTS o CCP?)</a:t>
          </a:r>
        </a:p>
      </dsp:txBody>
      <dsp:txXfrm>
        <a:off x="72038" y="1040175"/>
        <a:ext cx="2411565" cy="1175014"/>
      </dsp:txXfrm>
    </dsp:sp>
    <dsp:sp modelId="{F70CF57A-EEBB-0045-8EFA-01F57897580B}">
      <dsp:nvSpPr>
        <dsp:cNvPr id="0" name=""/>
        <dsp:cNvSpPr/>
      </dsp:nvSpPr>
      <dsp:spPr>
        <a:xfrm>
          <a:off x="2674259" y="976609"/>
          <a:ext cx="2538697" cy="130214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Costruzione dei processi/procedimenti di A.C. improntati al principio di </a:t>
          </a:r>
          <a:r>
            <a:rPr lang="it-IT" sz="1300" b="1" kern="1200" dirty="0"/>
            <a:t>trasparenza</a:t>
          </a:r>
          <a:r>
            <a:rPr lang="it-IT" sz="1300" kern="1200" dirty="0"/>
            <a:t> e della flessibilità del rapporto e dell'istruttoria partecipata e condivisa </a:t>
          </a:r>
        </a:p>
      </dsp:txBody>
      <dsp:txXfrm>
        <a:off x="2737825" y="1040175"/>
        <a:ext cx="2411565" cy="1175014"/>
      </dsp:txXfrm>
    </dsp:sp>
    <dsp:sp modelId="{5031F754-15BE-F747-B513-B70CFC92D729}">
      <dsp:nvSpPr>
        <dsp:cNvPr id="0" name=""/>
        <dsp:cNvSpPr/>
      </dsp:nvSpPr>
      <dsp:spPr>
        <a:xfrm>
          <a:off x="5340046" y="976609"/>
          <a:ext cx="2538697" cy="130214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Regime delle relazioni finanziarie fra ETS e P.A.</a:t>
          </a:r>
        </a:p>
      </dsp:txBody>
      <dsp:txXfrm>
        <a:off x="5403612" y="1040175"/>
        <a:ext cx="2411565" cy="11750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3be268a35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53be268a35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3be268a35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53be268a35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0334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3be268a35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53be268a35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450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3be268a35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53be268a35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3be268a35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53be268a35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51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3be268a35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53be268a35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43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3be268a35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53be268a35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91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3be268a35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53be268a35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6884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3be268a35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53be268a35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0402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3be268a35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53be268a35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6870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3be268a35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53be268a35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648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diagramQuickStyle" Target="../diagrams/quickStyle1.xml"/><Relationship Id="rId5" Type="http://schemas.openxmlformats.org/officeDocument/2006/relationships/image" Target="../media/image2.png"/><Relationship Id="rId10" Type="http://schemas.openxmlformats.org/officeDocument/2006/relationships/diagramLayout" Target="../diagrams/layout1.xml"/><Relationship Id="rId4" Type="http://schemas.openxmlformats.org/officeDocument/2006/relationships/image" Target="../media/image7.png"/><Relationship Id="rId9"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259F5"/>
        </a:solidFill>
        <a:effectLst/>
      </p:bgPr>
    </p:bg>
    <p:spTree>
      <p:nvGrpSpPr>
        <p:cNvPr id="1" name="Shape 71"/>
        <p:cNvGrpSpPr/>
        <p:nvPr/>
      </p:nvGrpSpPr>
      <p:grpSpPr>
        <a:xfrm>
          <a:off x="0" y="0"/>
          <a:ext cx="0" cy="0"/>
          <a:chOff x="0" y="0"/>
          <a:chExt cx="0" cy="0"/>
        </a:xfrm>
      </p:grpSpPr>
      <p:sp>
        <p:nvSpPr>
          <p:cNvPr id="72" name="Google Shape;72;p13"/>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73" name="Google Shape;73;p13"/>
          <p:cNvSpPr txBox="1"/>
          <p:nvPr/>
        </p:nvSpPr>
        <p:spPr>
          <a:xfrm>
            <a:off x="2425751" y="1017148"/>
            <a:ext cx="6314212" cy="1200298"/>
          </a:xfrm>
          <a:prstGeom prst="rect">
            <a:avLst/>
          </a:prstGeom>
          <a:noFill/>
          <a:ln>
            <a:noFill/>
          </a:ln>
        </p:spPr>
        <p:txBody>
          <a:bodyPr spcFirstLastPara="1" wrap="square" lIns="91425" tIns="91425" rIns="91425" bIns="91425" anchor="t" anchorCtr="0">
            <a:spAutoFit/>
          </a:bodyPr>
          <a:lstStyle/>
          <a:p>
            <a:pPr lvl="0"/>
            <a:r>
              <a:rPr lang="it-IT" sz="2200" dirty="0">
                <a:solidFill>
                  <a:schemeClr val="lt1"/>
                </a:solidFill>
                <a:latin typeface="Arial Black" panose="020B0A04020102020204" pitchFamily="34" charset="0"/>
                <a:ea typeface="Lato"/>
                <a:cs typeface="Lato"/>
                <a:sym typeface="Lato"/>
              </a:rPr>
              <a:t>Terzo settore e rendicontazione della </a:t>
            </a:r>
            <a:r>
              <a:rPr lang="it-IT" sz="2200" dirty="0" err="1">
                <a:solidFill>
                  <a:schemeClr val="lt1"/>
                </a:solidFill>
                <a:latin typeface="Arial Black" panose="020B0A04020102020204" pitchFamily="34" charset="0"/>
                <a:ea typeface="Lato"/>
                <a:cs typeface="Lato"/>
                <a:sym typeface="Lato"/>
              </a:rPr>
              <a:t>coprogettazione</a:t>
            </a:r>
            <a:endParaRPr lang="it-IT" sz="2200" dirty="0">
              <a:solidFill>
                <a:schemeClr val="lt1"/>
              </a:solidFill>
              <a:latin typeface="Arial Black" panose="020B0A04020102020204" pitchFamily="34" charset="0"/>
              <a:ea typeface="Lato"/>
              <a:cs typeface="Lato"/>
              <a:sym typeface="Lato"/>
            </a:endParaRPr>
          </a:p>
          <a:p>
            <a:pPr lvl="0"/>
            <a:r>
              <a:rPr lang="it-IT" sz="2200" i="1" dirty="0">
                <a:solidFill>
                  <a:schemeClr val="lt1"/>
                </a:solidFill>
                <a:latin typeface="Arial Black" panose="020B0A04020102020204" pitchFamily="34" charset="0"/>
                <a:ea typeface="Lato"/>
                <a:cs typeface="Lato"/>
                <a:sym typeface="Lato"/>
              </a:rPr>
              <a:t>Una introduzione</a:t>
            </a:r>
            <a:endParaRPr sz="2200" i="1" dirty="0">
              <a:solidFill>
                <a:schemeClr val="lt1"/>
              </a:solidFill>
              <a:latin typeface="Arial Black" panose="020B0A04020102020204" pitchFamily="34" charset="0"/>
              <a:ea typeface="Lato"/>
              <a:cs typeface="Lato"/>
              <a:sym typeface="Lato"/>
            </a:endParaRPr>
          </a:p>
        </p:txBody>
      </p:sp>
      <p:pic>
        <p:nvPicPr>
          <p:cNvPr id="74" name="Google Shape;74;p13"/>
          <p:cNvPicPr preferRelativeResize="0"/>
          <p:nvPr/>
        </p:nvPicPr>
        <p:blipFill>
          <a:blip r:embed="rId3">
            <a:alphaModFix/>
          </a:blip>
          <a:stretch>
            <a:fillRect/>
          </a:stretch>
        </p:blipFill>
        <p:spPr>
          <a:xfrm>
            <a:off x="834425" y="-281000"/>
            <a:ext cx="1513101" cy="1513101"/>
          </a:xfrm>
          <a:prstGeom prst="rect">
            <a:avLst/>
          </a:prstGeom>
          <a:noFill/>
          <a:ln>
            <a:noFill/>
          </a:ln>
        </p:spPr>
      </p:pic>
      <p:pic>
        <p:nvPicPr>
          <p:cNvPr id="75" name="Google Shape;75;p13"/>
          <p:cNvPicPr preferRelativeResize="0"/>
          <p:nvPr/>
        </p:nvPicPr>
        <p:blipFill>
          <a:blip r:embed="rId4">
            <a:alphaModFix/>
          </a:blip>
          <a:stretch>
            <a:fillRect/>
          </a:stretch>
        </p:blipFill>
        <p:spPr>
          <a:xfrm>
            <a:off x="3034325" y="4082479"/>
            <a:ext cx="1157147" cy="578521"/>
          </a:xfrm>
          <a:prstGeom prst="rect">
            <a:avLst/>
          </a:prstGeom>
          <a:noFill/>
          <a:ln>
            <a:noFill/>
          </a:ln>
        </p:spPr>
      </p:pic>
      <p:pic>
        <p:nvPicPr>
          <p:cNvPr id="76" name="Google Shape;76;p13"/>
          <p:cNvPicPr preferRelativeResize="0"/>
          <p:nvPr/>
        </p:nvPicPr>
        <p:blipFill>
          <a:blip r:embed="rId5">
            <a:alphaModFix/>
          </a:blip>
          <a:stretch>
            <a:fillRect/>
          </a:stretch>
        </p:blipFill>
        <p:spPr>
          <a:xfrm>
            <a:off x="7162226" y="4082478"/>
            <a:ext cx="934948" cy="578519"/>
          </a:xfrm>
          <a:prstGeom prst="rect">
            <a:avLst/>
          </a:prstGeom>
          <a:noFill/>
          <a:ln>
            <a:noFill/>
          </a:ln>
        </p:spPr>
      </p:pic>
      <p:pic>
        <p:nvPicPr>
          <p:cNvPr id="77" name="Google Shape;77;p13"/>
          <p:cNvPicPr preferRelativeResize="0"/>
          <p:nvPr/>
        </p:nvPicPr>
        <p:blipFill>
          <a:blip r:embed="rId6">
            <a:alphaModFix/>
          </a:blip>
          <a:stretch>
            <a:fillRect/>
          </a:stretch>
        </p:blipFill>
        <p:spPr>
          <a:xfrm>
            <a:off x="4410334" y="4082475"/>
            <a:ext cx="1157083" cy="578524"/>
          </a:xfrm>
          <a:prstGeom prst="rect">
            <a:avLst/>
          </a:prstGeom>
          <a:noFill/>
          <a:ln>
            <a:noFill/>
          </a:ln>
        </p:spPr>
      </p:pic>
      <p:pic>
        <p:nvPicPr>
          <p:cNvPr id="78" name="Google Shape;78;p13"/>
          <p:cNvPicPr preferRelativeResize="0"/>
          <p:nvPr/>
        </p:nvPicPr>
        <p:blipFill>
          <a:blip r:embed="rId7">
            <a:alphaModFix/>
          </a:blip>
          <a:stretch>
            <a:fillRect/>
          </a:stretch>
        </p:blipFill>
        <p:spPr>
          <a:xfrm>
            <a:off x="5786280" y="4082478"/>
            <a:ext cx="1157076" cy="578521"/>
          </a:xfrm>
          <a:prstGeom prst="rect">
            <a:avLst/>
          </a:prstGeom>
          <a:noFill/>
          <a:ln>
            <a:noFill/>
          </a:ln>
        </p:spPr>
      </p:pic>
      <p:sp>
        <p:nvSpPr>
          <p:cNvPr id="79" name="Google Shape;79;p13"/>
          <p:cNvSpPr txBox="1"/>
          <p:nvPr/>
        </p:nvSpPr>
        <p:spPr>
          <a:xfrm>
            <a:off x="2425751" y="2129556"/>
            <a:ext cx="6314211"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it" sz="2000" dirty="0">
              <a:solidFill>
                <a:schemeClr val="lt1"/>
              </a:solidFill>
              <a:latin typeface="Arial Black" panose="020B0A04020102020204" pitchFamily="34" charset="0"/>
              <a:ea typeface="Raleway"/>
              <a:cs typeface="Raleway"/>
              <a:sym typeface="Raleway"/>
            </a:endParaRPr>
          </a:p>
          <a:p>
            <a:pPr marL="0" lvl="0" indent="0" algn="l" rtl="0">
              <a:spcBef>
                <a:spcPts val="0"/>
              </a:spcBef>
              <a:spcAft>
                <a:spcPts val="0"/>
              </a:spcAft>
              <a:buNone/>
            </a:pPr>
            <a:r>
              <a:rPr lang="it" sz="2000" dirty="0">
                <a:solidFill>
                  <a:schemeClr val="lt1"/>
                </a:solidFill>
                <a:latin typeface="Arial Black" panose="020B0A04020102020204" pitchFamily="34" charset="0"/>
                <a:ea typeface="Raleway"/>
                <a:cs typeface="Raleway"/>
                <a:sym typeface="Raleway"/>
              </a:rPr>
              <a:t>Luca Gori</a:t>
            </a:r>
          </a:p>
          <a:p>
            <a:pPr marL="0" lvl="0" indent="0" algn="l" rtl="0">
              <a:spcBef>
                <a:spcPts val="0"/>
              </a:spcBef>
              <a:spcAft>
                <a:spcPts val="0"/>
              </a:spcAft>
              <a:buNone/>
            </a:pPr>
            <a:r>
              <a:rPr lang="it" sz="2000" dirty="0">
                <a:solidFill>
                  <a:schemeClr val="lt1"/>
                </a:solidFill>
                <a:latin typeface="Arial Black" panose="020B0A04020102020204" pitchFamily="34" charset="0"/>
                <a:ea typeface="Raleway"/>
                <a:cs typeface="Raleway"/>
                <a:sym typeface="Raleway"/>
              </a:rPr>
              <a:t>Scuola Superiore Sant’Anna – Centro di ricerca MEM </a:t>
            </a:r>
            <a:endParaRPr dirty="0">
              <a:solidFill>
                <a:schemeClr val="lt1"/>
              </a:solidFill>
              <a:latin typeface="Arial Black" panose="020B0A04020102020204" pitchFamily="34" charset="0"/>
              <a:ea typeface="Raleway"/>
              <a:cs typeface="Raleway"/>
              <a:sym typeface="Raleway"/>
            </a:endParaRPr>
          </a:p>
        </p:txBody>
      </p:sp>
      <p:pic>
        <p:nvPicPr>
          <p:cNvPr id="80" name="Google Shape;80;p13"/>
          <p:cNvPicPr preferRelativeResize="0"/>
          <p:nvPr/>
        </p:nvPicPr>
        <p:blipFill>
          <a:blip r:embed="rId8">
            <a:alphaModFix/>
          </a:blip>
          <a:stretch>
            <a:fillRect/>
          </a:stretch>
        </p:blipFill>
        <p:spPr>
          <a:xfrm>
            <a:off x="139990" y="1750337"/>
            <a:ext cx="1388869" cy="16192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87" name="Google Shape;87;p14"/>
          <p:cNvPicPr preferRelativeResize="0"/>
          <p:nvPr/>
        </p:nvPicPr>
        <p:blipFill>
          <a:blip r:embed="rId3">
            <a:alphaModFix/>
          </a:blip>
          <a:stretch>
            <a:fillRect/>
          </a:stretch>
        </p:blipFill>
        <p:spPr>
          <a:xfrm>
            <a:off x="825461" y="0"/>
            <a:ext cx="1513101" cy="1513101"/>
          </a:xfrm>
          <a:prstGeom prst="rect">
            <a:avLst/>
          </a:prstGeom>
          <a:noFill/>
          <a:ln>
            <a:noFill/>
          </a:ln>
        </p:spPr>
      </p:pic>
      <p:pic>
        <p:nvPicPr>
          <p:cNvPr id="89" name="Google Shape;89;p14"/>
          <p:cNvPicPr preferRelativeResize="0">
            <a:picLocks noChangeAspect="1"/>
          </p:cNvPicPr>
          <p:nvPr/>
        </p:nvPicPr>
        <p:blipFill>
          <a:blip r:embed="rId4">
            <a:alphaModFix/>
          </a:blip>
          <a:stretch>
            <a:fillRect/>
          </a:stretch>
        </p:blipFill>
        <p:spPr>
          <a:xfrm flipH="1">
            <a:off x="0" y="163614"/>
            <a:ext cx="540000" cy="540000"/>
          </a:xfrm>
          <a:prstGeom prst="rect">
            <a:avLst/>
          </a:prstGeom>
          <a:noFill/>
          <a:ln>
            <a:noFill/>
          </a:ln>
        </p:spPr>
      </p:pic>
      <p:pic>
        <p:nvPicPr>
          <p:cNvPr id="90" name="Google Shape;90;p14"/>
          <p:cNvPicPr preferRelativeResize="0"/>
          <p:nvPr/>
        </p:nvPicPr>
        <p:blipFill>
          <a:blip r:embed="rId5">
            <a:alphaModFix/>
          </a:blip>
          <a:stretch>
            <a:fillRect/>
          </a:stretch>
        </p:blipFill>
        <p:spPr>
          <a:xfrm>
            <a:off x="5811975" y="4780052"/>
            <a:ext cx="660733" cy="330348"/>
          </a:xfrm>
          <a:prstGeom prst="rect">
            <a:avLst/>
          </a:prstGeom>
          <a:noFill/>
          <a:ln>
            <a:noFill/>
          </a:ln>
        </p:spPr>
      </p:pic>
      <p:pic>
        <p:nvPicPr>
          <p:cNvPr id="91" name="Google Shape;91;p14"/>
          <p:cNvPicPr preferRelativeResize="0"/>
          <p:nvPr/>
        </p:nvPicPr>
        <p:blipFill>
          <a:blip r:embed="rId6">
            <a:alphaModFix/>
          </a:blip>
          <a:stretch>
            <a:fillRect/>
          </a:stretch>
        </p:blipFill>
        <p:spPr>
          <a:xfrm>
            <a:off x="8169017" y="4780052"/>
            <a:ext cx="533858" cy="330346"/>
          </a:xfrm>
          <a:prstGeom prst="rect">
            <a:avLst/>
          </a:prstGeom>
          <a:noFill/>
          <a:ln>
            <a:noFill/>
          </a:ln>
        </p:spPr>
      </p:pic>
      <p:pic>
        <p:nvPicPr>
          <p:cNvPr id="92" name="Google Shape;92;p14"/>
          <p:cNvPicPr preferRelativeResize="0"/>
          <p:nvPr/>
        </p:nvPicPr>
        <p:blipFill>
          <a:blip r:embed="rId7">
            <a:alphaModFix/>
          </a:blip>
          <a:stretch>
            <a:fillRect/>
          </a:stretch>
        </p:blipFill>
        <p:spPr>
          <a:xfrm>
            <a:off x="6597680" y="4780050"/>
            <a:ext cx="660698" cy="330349"/>
          </a:xfrm>
          <a:prstGeom prst="rect">
            <a:avLst/>
          </a:prstGeom>
          <a:noFill/>
          <a:ln>
            <a:noFill/>
          </a:ln>
        </p:spPr>
      </p:pic>
      <p:pic>
        <p:nvPicPr>
          <p:cNvPr id="93" name="Google Shape;93;p14"/>
          <p:cNvPicPr preferRelativeResize="0"/>
          <p:nvPr/>
        </p:nvPicPr>
        <p:blipFill>
          <a:blip r:embed="rId8">
            <a:alphaModFix/>
          </a:blip>
          <a:stretch>
            <a:fillRect/>
          </a:stretch>
        </p:blipFill>
        <p:spPr>
          <a:xfrm>
            <a:off x="7383349" y="4780052"/>
            <a:ext cx="660693" cy="330348"/>
          </a:xfrm>
          <a:prstGeom prst="rect">
            <a:avLst/>
          </a:prstGeom>
          <a:noFill/>
          <a:ln>
            <a:noFill/>
          </a:ln>
        </p:spPr>
      </p:pic>
      <p:sp>
        <p:nvSpPr>
          <p:cNvPr id="3" name="CasellaDiTesto 2">
            <a:extLst>
              <a:ext uri="{FF2B5EF4-FFF2-40B4-BE49-F238E27FC236}">
                <a16:creationId xmlns:a16="http://schemas.microsoft.com/office/drawing/2014/main" id="{49397BF9-A30D-E653-D96F-F2CE58EA228A}"/>
              </a:ext>
            </a:extLst>
          </p:cNvPr>
          <p:cNvSpPr txBox="1"/>
          <p:nvPr/>
        </p:nvSpPr>
        <p:spPr>
          <a:xfrm>
            <a:off x="2503714" y="508000"/>
            <a:ext cx="6199161" cy="400110"/>
          </a:xfrm>
          <a:prstGeom prst="rect">
            <a:avLst/>
          </a:prstGeom>
          <a:noFill/>
        </p:spPr>
        <p:txBody>
          <a:bodyPr wrap="square" rtlCol="0">
            <a:spAutoFit/>
          </a:bodyPr>
          <a:lstStyle/>
          <a:p>
            <a:r>
              <a:rPr lang="it-IT" sz="2000" dirty="0">
                <a:solidFill>
                  <a:schemeClr val="bg1"/>
                </a:solidFill>
                <a:latin typeface="Arial Black" panose="020B0A04020102020204" pitchFamily="34" charset="0"/>
              </a:rPr>
              <a:t>Co-programmazione e co-progettazione</a:t>
            </a:r>
          </a:p>
        </p:txBody>
      </p:sp>
      <p:sp>
        <p:nvSpPr>
          <p:cNvPr id="4" name="CasellaDiTesto 3">
            <a:extLst>
              <a:ext uri="{FF2B5EF4-FFF2-40B4-BE49-F238E27FC236}">
                <a16:creationId xmlns:a16="http://schemas.microsoft.com/office/drawing/2014/main" id="{F8D06430-5414-D64D-9245-86D1B7314800}"/>
              </a:ext>
            </a:extLst>
          </p:cNvPr>
          <p:cNvSpPr txBox="1"/>
          <p:nvPr/>
        </p:nvSpPr>
        <p:spPr>
          <a:xfrm>
            <a:off x="727132" y="1248469"/>
            <a:ext cx="8183301" cy="4401205"/>
          </a:xfrm>
          <a:prstGeom prst="rect">
            <a:avLst/>
          </a:prstGeom>
          <a:noFill/>
        </p:spPr>
        <p:txBody>
          <a:bodyPr wrap="square" rtlCol="0">
            <a:spAutoFit/>
          </a:bodyPr>
          <a:lstStyle/>
          <a:p>
            <a:pPr algn="just"/>
            <a:r>
              <a:rPr lang="it-IT" sz="1600" dirty="0">
                <a:solidFill>
                  <a:schemeClr val="bg1"/>
                </a:solidFill>
              </a:rPr>
              <a:t>Il ricorrente lamentava che non fosse stata esperita una previa co-programmazione, pur a fronte della decisione del Comune di avviare un procedimento di </a:t>
            </a:r>
            <a:r>
              <a:rPr lang="it-IT" sz="1600" b="1" dirty="0">
                <a:solidFill>
                  <a:schemeClr val="bg1"/>
                </a:solidFill>
              </a:rPr>
              <a:t>amministrazione condivisa</a:t>
            </a:r>
            <a:r>
              <a:rPr lang="it-IT" sz="1600" dirty="0">
                <a:solidFill>
                  <a:schemeClr val="bg1"/>
                </a:solidFill>
              </a:rPr>
              <a:t> in luogo del precedente modello di affidamento del servizio. </a:t>
            </a:r>
          </a:p>
          <a:p>
            <a:pPr algn="just"/>
            <a:endParaRPr lang="it-IT" sz="1600" dirty="0">
              <a:solidFill>
                <a:schemeClr val="bg1"/>
              </a:solidFill>
            </a:endParaRPr>
          </a:p>
          <a:p>
            <a:pPr algn="just"/>
            <a:r>
              <a:rPr lang="it-IT" sz="1600" dirty="0">
                <a:solidFill>
                  <a:schemeClr val="bg1"/>
                </a:solidFill>
              </a:rPr>
              <a:t>La sentenza offre una lettura (almeno apparentemente) più ampia del rapporto fra co-programmazione e co-progettazione rispetto a quanto fatto dalle Linee guida del 2021, dalle leggi regionali e dalla dottrina. A partire da una valorizzazione della «dimensione dell’istruttoria partecipata e condivisa», si legge che «</a:t>
            </a:r>
            <a:r>
              <a:rPr lang="it-IT" sz="1600" u="sng" dirty="0">
                <a:solidFill>
                  <a:schemeClr val="bg1"/>
                </a:solidFill>
              </a:rPr>
              <a:t>non è evincibile dall’art. 55, commi 2 e 3, una necessaria separazione tra le due fasi</a:t>
            </a:r>
            <a:r>
              <a:rPr lang="it-IT" sz="1600" dirty="0">
                <a:solidFill>
                  <a:schemeClr val="bg1"/>
                </a:solidFill>
              </a:rPr>
              <a:t>»: </a:t>
            </a:r>
            <a:r>
              <a:rPr lang="it-IT" sz="1600" b="1" dirty="0">
                <a:solidFill>
                  <a:schemeClr val="bg1"/>
                </a:solidFill>
              </a:rPr>
              <a:t>occorre guardare non formalisticamente ai due procedimenti, ma al modo in cui si è svolta in concreto la funzione di co-programmazione</a:t>
            </a:r>
            <a:r>
              <a:rPr lang="it-IT" sz="1600" dirty="0">
                <a:solidFill>
                  <a:schemeClr val="bg1"/>
                </a:solidFill>
              </a:rPr>
              <a:t>. </a:t>
            </a:r>
          </a:p>
          <a:p>
            <a:pPr algn="just"/>
            <a:endParaRPr lang="it-IT" sz="1600" dirty="0">
              <a:solidFill>
                <a:schemeClr val="bg1"/>
              </a:solidFill>
            </a:endParaRPr>
          </a:p>
          <a:p>
            <a:pPr algn="just"/>
            <a:r>
              <a:rPr lang="it-IT" sz="1600" dirty="0">
                <a:solidFill>
                  <a:schemeClr val="bg1"/>
                </a:solidFill>
              </a:rPr>
              <a:t>Una posizione più problematica è espressa, invece, più di recente da </a:t>
            </a:r>
            <a:r>
              <a:rPr lang="it-IT" sz="1600" b="1" dirty="0">
                <a:solidFill>
                  <a:schemeClr val="bg1"/>
                </a:solidFill>
              </a:rPr>
              <a:t>T.A.R. Toscana, 30 aprile 2026, n. 840. </a:t>
            </a:r>
          </a:p>
          <a:p>
            <a:pPr algn="just"/>
            <a:endParaRPr lang="it-IT" sz="1600" dirty="0">
              <a:solidFill>
                <a:schemeClr val="bg1"/>
              </a:solidFill>
            </a:endParaRPr>
          </a:p>
          <a:p>
            <a:pPr algn="just"/>
            <a:br>
              <a:rPr lang="it-IT" sz="2000" dirty="0">
                <a:solidFill>
                  <a:schemeClr val="bg1"/>
                </a:solidFill>
              </a:rPr>
            </a:br>
            <a:endParaRPr lang="it-IT" sz="2000" dirty="0">
              <a:solidFill>
                <a:schemeClr val="bg1"/>
              </a:solidFill>
            </a:endParaRPr>
          </a:p>
        </p:txBody>
      </p:sp>
    </p:spTree>
    <p:extLst>
      <p:ext uri="{BB962C8B-B14F-4D97-AF65-F5344CB8AC3E}">
        <p14:creationId xmlns:p14="http://schemas.microsoft.com/office/powerpoint/2010/main" val="768711881"/>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73" name="Google Shape;73;p13"/>
          <p:cNvSpPr txBox="1"/>
          <p:nvPr/>
        </p:nvSpPr>
        <p:spPr>
          <a:xfrm>
            <a:off x="2425751" y="1017148"/>
            <a:ext cx="6314212" cy="523190"/>
          </a:xfrm>
          <a:prstGeom prst="rect">
            <a:avLst/>
          </a:prstGeom>
          <a:noFill/>
          <a:ln>
            <a:noFill/>
          </a:ln>
        </p:spPr>
        <p:txBody>
          <a:bodyPr spcFirstLastPara="1" wrap="square" lIns="91425" tIns="91425" rIns="91425" bIns="91425" anchor="t" anchorCtr="0">
            <a:spAutoFit/>
          </a:bodyPr>
          <a:lstStyle/>
          <a:p>
            <a:pPr lvl="0"/>
            <a:r>
              <a:rPr lang="it-IT" sz="2200" i="1" dirty="0">
                <a:solidFill>
                  <a:schemeClr val="lt1"/>
                </a:solidFill>
                <a:latin typeface="Arial Black" panose="020B0A04020102020204" pitchFamily="34" charset="0"/>
                <a:ea typeface="Lato"/>
                <a:cs typeface="Lato"/>
                <a:sym typeface="Lato"/>
              </a:rPr>
              <a:t>Le questioni risolte, le questioni aperte</a:t>
            </a:r>
            <a:endParaRPr sz="2200" i="1" dirty="0">
              <a:solidFill>
                <a:schemeClr val="lt1"/>
              </a:solidFill>
              <a:latin typeface="Arial Black" panose="020B0A04020102020204" pitchFamily="34" charset="0"/>
              <a:ea typeface="Lato"/>
              <a:cs typeface="Lato"/>
              <a:sym typeface="Lato"/>
            </a:endParaRPr>
          </a:p>
        </p:txBody>
      </p:sp>
      <p:pic>
        <p:nvPicPr>
          <p:cNvPr id="74" name="Google Shape;74;p13"/>
          <p:cNvPicPr preferRelativeResize="0"/>
          <p:nvPr/>
        </p:nvPicPr>
        <p:blipFill>
          <a:blip r:embed="rId3">
            <a:alphaModFix/>
          </a:blip>
          <a:stretch>
            <a:fillRect/>
          </a:stretch>
        </p:blipFill>
        <p:spPr>
          <a:xfrm>
            <a:off x="834425" y="-281000"/>
            <a:ext cx="1513101" cy="1513101"/>
          </a:xfrm>
          <a:prstGeom prst="rect">
            <a:avLst/>
          </a:prstGeom>
          <a:noFill/>
          <a:ln>
            <a:noFill/>
          </a:ln>
        </p:spPr>
      </p:pic>
      <p:pic>
        <p:nvPicPr>
          <p:cNvPr id="75" name="Google Shape;75;p13"/>
          <p:cNvPicPr preferRelativeResize="0"/>
          <p:nvPr/>
        </p:nvPicPr>
        <p:blipFill>
          <a:blip r:embed="rId4">
            <a:alphaModFix/>
          </a:blip>
          <a:stretch>
            <a:fillRect/>
          </a:stretch>
        </p:blipFill>
        <p:spPr>
          <a:xfrm>
            <a:off x="3034325" y="4082479"/>
            <a:ext cx="1157147" cy="578521"/>
          </a:xfrm>
          <a:prstGeom prst="rect">
            <a:avLst/>
          </a:prstGeom>
          <a:noFill/>
          <a:ln>
            <a:noFill/>
          </a:ln>
        </p:spPr>
      </p:pic>
      <p:pic>
        <p:nvPicPr>
          <p:cNvPr id="76" name="Google Shape;76;p13"/>
          <p:cNvPicPr preferRelativeResize="0"/>
          <p:nvPr/>
        </p:nvPicPr>
        <p:blipFill>
          <a:blip r:embed="rId5">
            <a:alphaModFix/>
          </a:blip>
          <a:stretch>
            <a:fillRect/>
          </a:stretch>
        </p:blipFill>
        <p:spPr>
          <a:xfrm>
            <a:off x="7162226" y="4082478"/>
            <a:ext cx="934948" cy="578519"/>
          </a:xfrm>
          <a:prstGeom prst="rect">
            <a:avLst/>
          </a:prstGeom>
          <a:noFill/>
          <a:ln>
            <a:noFill/>
          </a:ln>
        </p:spPr>
      </p:pic>
      <p:pic>
        <p:nvPicPr>
          <p:cNvPr id="77" name="Google Shape;77;p13"/>
          <p:cNvPicPr preferRelativeResize="0"/>
          <p:nvPr/>
        </p:nvPicPr>
        <p:blipFill>
          <a:blip r:embed="rId6">
            <a:alphaModFix/>
          </a:blip>
          <a:stretch>
            <a:fillRect/>
          </a:stretch>
        </p:blipFill>
        <p:spPr>
          <a:xfrm>
            <a:off x="4410334" y="4082475"/>
            <a:ext cx="1157083" cy="578524"/>
          </a:xfrm>
          <a:prstGeom prst="rect">
            <a:avLst/>
          </a:prstGeom>
          <a:noFill/>
          <a:ln>
            <a:noFill/>
          </a:ln>
        </p:spPr>
      </p:pic>
      <p:pic>
        <p:nvPicPr>
          <p:cNvPr id="78" name="Google Shape;78;p13"/>
          <p:cNvPicPr preferRelativeResize="0"/>
          <p:nvPr/>
        </p:nvPicPr>
        <p:blipFill>
          <a:blip r:embed="rId7">
            <a:alphaModFix/>
          </a:blip>
          <a:stretch>
            <a:fillRect/>
          </a:stretch>
        </p:blipFill>
        <p:spPr>
          <a:xfrm>
            <a:off x="5786280" y="4082478"/>
            <a:ext cx="1157076" cy="578521"/>
          </a:xfrm>
          <a:prstGeom prst="rect">
            <a:avLst/>
          </a:prstGeom>
          <a:noFill/>
          <a:ln>
            <a:noFill/>
          </a:ln>
        </p:spPr>
      </p:pic>
      <p:sp>
        <p:nvSpPr>
          <p:cNvPr id="79" name="Google Shape;79;p13"/>
          <p:cNvSpPr txBox="1"/>
          <p:nvPr/>
        </p:nvSpPr>
        <p:spPr>
          <a:xfrm>
            <a:off x="2410311" y="1278743"/>
            <a:ext cx="6314211" cy="264684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lang="it" sz="2000" dirty="0">
              <a:solidFill>
                <a:schemeClr val="lt1"/>
              </a:solidFill>
              <a:latin typeface="Arial Black" panose="020B0A04020102020204" pitchFamily="34" charset="0"/>
              <a:ea typeface="Raleway"/>
              <a:cs typeface="Raleway"/>
              <a:sym typeface="Raleway"/>
            </a:endParaRPr>
          </a:p>
          <a:p>
            <a:pPr marL="457200" lvl="0" indent="-457200" algn="just" rtl="0">
              <a:spcBef>
                <a:spcPts val="0"/>
              </a:spcBef>
              <a:spcAft>
                <a:spcPts val="0"/>
              </a:spcAft>
              <a:buAutoNum type="arabicParenR"/>
            </a:pPr>
            <a:r>
              <a:rPr lang="it" sz="2000" dirty="0">
                <a:solidFill>
                  <a:schemeClr val="lt1"/>
                </a:solidFill>
                <a:latin typeface="Arial Black" panose="020B0A04020102020204" pitchFamily="34" charset="0"/>
                <a:ea typeface="Raleway"/>
                <a:cs typeface="Raleway"/>
                <a:sym typeface="Raleway"/>
              </a:rPr>
              <a:t>Significativo passo avanti nell’inquadramento degli istituti di AC</a:t>
            </a:r>
          </a:p>
          <a:p>
            <a:pPr marL="342900" lvl="0" indent="-342900" algn="just" rtl="0">
              <a:spcBef>
                <a:spcPts val="0"/>
              </a:spcBef>
              <a:spcAft>
                <a:spcPts val="0"/>
              </a:spcAft>
              <a:buAutoNum type="arabicParenR"/>
            </a:pPr>
            <a:r>
              <a:rPr lang="it" sz="2000" dirty="0">
                <a:solidFill>
                  <a:schemeClr val="lt1"/>
                </a:solidFill>
                <a:latin typeface="Arial Black" panose="020B0A04020102020204" pitchFamily="34" charset="0"/>
                <a:ea typeface="Raleway"/>
                <a:cs typeface="Raleway"/>
                <a:sym typeface="Raleway"/>
              </a:rPr>
              <a:t>Importante chiarimento sul delicato profilo della rendicontazione, con l’esigenza di un «vocabolario» condiviso</a:t>
            </a:r>
          </a:p>
          <a:p>
            <a:pPr marL="342900" lvl="0" indent="-342900" algn="just" rtl="0">
              <a:spcBef>
                <a:spcPts val="0"/>
              </a:spcBef>
              <a:spcAft>
                <a:spcPts val="0"/>
              </a:spcAft>
              <a:buAutoNum type="arabicParenR"/>
            </a:pPr>
            <a:r>
              <a:rPr lang="it" sz="2000" dirty="0">
                <a:solidFill>
                  <a:schemeClr val="lt1"/>
                </a:solidFill>
                <a:latin typeface="Arial Black" panose="020B0A04020102020204" pitchFamily="34" charset="0"/>
                <a:ea typeface="Raleway"/>
                <a:cs typeface="Raleway"/>
                <a:sym typeface="Raleway"/>
              </a:rPr>
              <a:t>Nesso co-programmazione/co-progettazione da precisare</a:t>
            </a:r>
            <a:endParaRPr dirty="0">
              <a:solidFill>
                <a:schemeClr val="lt1"/>
              </a:solidFill>
              <a:latin typeface="Arial Black" panose="020B0A04020102020204" pitchFamily="34" charset="0"/>
              <a:ea typeface="Raleway"/>
              <a:cs typeface="Raleway"/>
              <a:sym typeface="Raleway"/>
            </a:endParaRPr>
          </a:p>
        </p:txBody>
      </p:sp>
      <p:pic>
        <p:nvPicPr>
          <p:cNvPr id="80" name="Google Shape;80;p13"/>
          <p:cNvPicPr preferRelativeResize="0"/>
          <p:nvPr/>
        </p:nvPicPr>
        <p:blipFill>
          <a:blip r:embed="rId8">
            <a:alphaModFix/>
          </a:blip>
          <a:stretch>
            <a:fillRect/>
          </a:stretch>
        </p:blipFill>
        <p:spPr>
          <a:xfrm>
            <a:off x="139990" y="1750337"/>
            <a:ext cx="1388869" cy="1619256"/>
          </a:xfrm>
          <a:prstGeom prst="rect">
            <a:avLst/>
          </a:prstGeom>
          <a:noFill/>
          <a:ln>
            <a:noFill/>
          </a:ln>
        </p:spPr>
      </p:pic>
    </p:spTree>
    <p:extLst>
      <p:ext uri="{BB962C8B-B14F-4D97-AF65-F5344CB8AC3E}">
        <p14:creationId xmlns:p14="http://schemas.microsoft.com/office/powerpoint/2010/main" val="1498765336"/>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259F5"/>
        </a:solidFill>
        <a:effectLst/>
      </p:bgPr>
    </p:bg>
    <p:spTree>
      <p:nvGrpSpPr>
        <p:cNvPr id="1" name="Shape 84"/>
        <p:cNvGrpSpPr/>
        <p:nvPr/>
      </p:nvGrpSpPr>
      <p:grpSpPr>
        <a:xfrm>
          <a:off x="0" y="0"/>
          <a:ext cx="0" cy="0"/>
          <a:chOff x="0" y="0"/>
          <a:chExt cx="0" cy="0"/>
        </a:xfrm>
      </p:grpSpPr>
      <p:sp>
        <p:nvSpPr>
          <p:cNvPr id="85" name="Google Shape;85;p14"/>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87" name="Google Shape;87;p14"/>
          <p:cNvPicPr preferRelativeResize="0"/>
          <p:nvPr/>
        </p:nvPicPr>
        <p:blipFill>
          <a:blip r:embed="rId3">
            <a:alphaModFix/>
          </a:blip>
          <a:stretch>
            <a:fillRect/>
          </a:stretch>
        </p:blipFill>
        <p:spPr>
          <a:xfrm>
            <a:off x="825461" y="0"/>
            <a:ext cx="1513101" cy="1513101"/>
          </a:xfrm>
          <a:prstGeom prst="rect">
            <a:avLst/>
          </a:prstGeom>
          <a:noFill/>
          <a:ln>
            <a:noFill/>
          </a:ln>
        </p:spPr>
      </p:pic>
      <p:pic>
        <p:nvPicPr>
          <p:cNvPr id="89" name="Google Shape;89;p14"/>
          <p:cNvPicPr preferRelativeResize="0">
            <a:picLocks noChangeAspect="1"/>
          </p:cNvPicPr>
          <p:nvPr/>
        </p:nvPicPr>
        <p:blipFill>
          <a:blip r:embed="rId4">
            <a:alphaModFix/>
          </a:blip>
          <a:stretch>
            <a:fillRect/>
          </a:stretch>
        </p:blipFill>
        <p:spPr>
          <a:xfrm flipH="1">
            <a:off x="0" y="163614"/>
            <a:ext cx="540000" cy="540000"/>
          </a:xfrm>
          <a:prstGeom prst="rect">
            <a:avLst/>
          </a:prstGeom>
          <a:noFill/>
          <a:ln>
            <a:noFill/>
          </a:ln>
        </p:spPr>
      </p:pic>
      <p:pic>
        <p:nvPicPr>
          <p:cNvPr id="90" name="Google Shape;90;p14"/>
          <p:cNvPicPr preferRelativeResize="0"/>
          <p:nvPr/>
        </p:nvPicPr>
        <p:blipFill>
          <a:blip r:embed="rId5">
            <a:alphaModFix/>
          </a:blip>
          <a:stretch>
            <a:fillRect/>
          </a:stretch>
        </p:blipFill>
        <p:spPr>
          <a:xfrm>
            <a:off x="5811975" y="4780052"/>
            <a:ext cx="660733" cy="330348"/>
          </a:xfrm>
          <a:prstGeom prst="rect">
            <a:avLst/>
          </a:prstGeom>
          <a:noFill/>
          <a:ln>
            <a:noFill/>
          </a:ln>
        </p:spPr>
      </p:pic>
      <p:pic>
        <p:nvPicPr>
          <p:cNvPr id="91" name="Google Shape;91;p14"/>
          <p:cNvPicPr preferRelativeResize="0"/>
          <p:nvPr/>
        </p:nvPicPr>
        <p:blipFill>
          <a:blip r:embed="rId6">
            <a:alphaModFix/>
          </a:blip>
          <a:stretch>
            <a:fillRect/>
          </a:stretch>
        </p:blipFill>
        <p:spPr>
          <a:xfrm>
            <a:off x="8169017" y="4780052"/>
            <a:ext cx="533858" cy="330346"/>
          </a:xfrm>
          <a:prstGeom prst="rect">
            <a:avLst/>
          </a:prstGeom>
          <a:noFill/>
          <a:ln>
            <a:noFill/>
          </a:ln>
        </p:spPr>
      </p:pic>
      <p:pic>
        <p:nvPicPr>
          <p:cNvPr id="92" name="Google Shape;92;p14"/>
          <p:cNvPicPr preferRelativeResize="0"/>
          <p:nvPr/>
        </p:nvPicPr>
        <p:blipFill>
          <a:blip r:embed="rId7">
            <a:alphaModFix/>
          </a:blip>
          <a:stretch>
            <a:fillRect/>
          </a:stretch>
        </p:blipFill>
        <p:spPr>
          <a:xfrm>
            <a:off x="6597680" y="4780050"/>
            <a:ext cx="660698" cy="330349"/>
          </a:xfrm>
          <a:prstGeom prst="rect">
            <a:avLst/>
          </a:prstGeom>
          <a:noFill/>
          <a:ln>
            <a:noFill/>
          </a:ln>
        </p:spPr>
      </p:pic>
      <p:pic>
        <p:nvPicPr>
          <p:cNvPr id="93" name="Google Shape;93;p14"/>
          <p:cNvPicPr preferRelativeResize="0"/>
          <p:nvPr/>
        </p:nvPicPr>
        <p:blipFill>
          <a:blip r:embed="rId8">
            <a:alphaModFix/>
          </a:blip>
          <a:stretch>
            <a:fillRect/>
          </a:stretch>
        </p:blipFill>
        <p:spPr>
          <a:xfrm>
            <a:off x="7383349" y="4780052"/>
            <a:ext cx="660693" cy="330348"/>
          </a:xfrm>
          <a:prstGeom prst="rect">
            <a:avLst/>
          </a:prstGeom>
          <a:noFill/>
          <a:ln>
            <a:noFill/>
          </a:ln>
        </p:spPr>
      </p:pic>
      <p:sp>
        <p:nvSpPr>
          <p:cNvPr id="3" name="CasellaDiTesto 2">
            <a:extLst>
              <a:ext uri="{FF2B5EF4-FFF2-40B4-BE49-F238E27FC236}">
                <a16:creationId xmlns:a16="http://schemas.microsoft.com/office/drawing/2014/main" id="{49397BF9-A30D-E653-D96F-F2CE58EA228A}"/>
              </a:ext>
            </a:extLst>
          </p:cNvPr>
          <p:cNvSpPr txBox="1"/>
          <p:nvPr/>
        </p:nvSpPr>
        <p:spPr>
          <a:xfrm>
            <a:off x="2503714" y="508000"/>
            <a:ext cx="6199161" cy="400110"/>
          </a:xfrm>
          <a:prstGeom prst="rect">
            <a:avLst/>
          </a:prstGeom>
          <a:noFill/>
        </p:spPr>
        <p:txBody>
          <a:bodyPr wrap="square" rtlCol="0">
            <a:spAutoFit/>
          </a:bodyPr>
          <a:lstStyle/>
          <a:p>
            <a:r>
              <a:rPr lang="it-IT" sz="2000" dirty="0">
                <a:solidFill>
                  <a:schemeClr val="bg1"/>
                </a:solidFill>
                <a:latin typeface="Arial Black" panose="020B0A04020102020204" pitchFamily="34" charset="0"/>
              </a:rPr>
              <a:t>Perché questo seminario… </a:t>
            </a:r>
          </a:p>
        </p:txBody>
      </p:sp>
      <p:sp>
        <p:nvSpPr>
          <p:cNvPr id="4" name="CasellaDiTesto 3">
            <a:extLst>
              <a:ext uri="{FF2B5EF4-FFF2-40B4-BE49-F238E27FC236}">
                <a16:creationId xmlns:a16="http://schemas.microsoft.com/office/drawing/2014/main" id="{F8D06430-5414-D64D-9245-86D1B7314800}"/>
              </a:ext>
            </a:extLst>
          </p:cNvPr>
          <p:cNvSpPr txBox="1"/>
          <p:nvPr/>
        </p:nvSpPr>
        <p:spPr>
          <a:xfrm>
            <a:off x="740780" y="1404600"/>
            <a:ext cx="8183301" cy="3416320"/>
          </a:xfrm>
          <a:prstGeom prst="rect">
            <a:avLst/>
          </a:prstGeom>
          <a:noFill/>
        </p:spPr>
        <p:txBody>
          <a:bodyPr wrap="square" rtlCol="0">
            <a:spAutoFit/>
          </a:bodyPr>
          <a:lstStyle/>
          <a:p>
            <a:r>
              <a:rPr lang="it-IT" sz="1800" dirty="0">
                <a:solidFill>
                  <a:schemeClr val="bg1"/>
                </a:solidFill>
              </a:rPr>
              <a:t>La giurisprudenza amministrativa  – come è noto – sta affrontando numerosi casi nei quali, nell’ambito di procedimenti di amministrazione condivisa (art. 55 CTS), si sono aperte delle controversie a proposito di scelte compiute dalla P.A. </a:t>
            </a:r>
          </a:p>
          <a:p>
            <a:endParaRPr lang="it-IT" sz="1800" dirty="0">
              <a:solidFill>
                <a:schemeClr val="bg1"/>
              </a:solidFill>
            </a:endParaRPr>
          </a:p>
          <a:p>
            <a:r>
              <a:rPr lang="it-IT" sz="1800" dirty="0">
                <a:solidFill>
                  <a:schemeClr val="bg1"/>
                </a:solidFill>
              </a:rPr>
              <a:t>Si tratta di un percorso «fisiologico», sebbene vissuto spesso con apprensione – addirittura quasi con </a:t>
            </a:r>
            <a:r>
              <a:rPr lang="it-IT" sz="1800" i="1" dirty="0" err="1">
                <a:solidFill>
                  <a:schemeClr val="bg1"/>
                </a:solidFill>
              </a:rPr>
              <a:t>suspence</a:t>
            </a:r>
            <a:r>
              <a:rPr lang="it-IT" sz="1800" i="1" dirty="0">
                <a:solidFill>
                  <a:schemeClr val="bg1"/>
                </a:solidFill>
              </a:rPr>
              <a:t>! -, </a:t>
            </a:r>
            <a:r>
              <a:rPr lang="it-IT" sz="1800" dirty="0">
                <a:solidFill>
                  <a:schemeClr val="bg1"/>
                </a:solidFill>
              </a:rPr>
              <a:t>nel processo ampio di «scrittura» delle regole dell’amministrazione condivisa. </a:t>
            </a:r>
          </a:p>
          <a:p>
            <a:endParaRPr lang="it-IT" sz="1800" dirty="0">
              <a:solidFill>
                <a:schemeClr val="bg1"/>
              </a:solidFill>
            </a:endParaRPr>
          </a:p>
          <a:p>
            <a:r>
              <a:rPr lang="it-IT" sz="1800" dirty="0">
                <a:solidFill>
                  <a:schemeClr val="bg1"/>
                </a:solidFill>
              </a:rPr>
              <a:t>Molte questioni hanno già trovato un loro «assestamento» anche in giurisprudenza, in linea con quanto previsto dal CTS, dalle linee guida e dalle leggi regionali.  </a:t>
            </a:r>
          </a:p>
        </p:txBody>
      </p:sp>
    </p:spTree>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87" name="Google Shape;87;p14"/>
          <p:cNvPicPr preferRelativeResize="0"/>
          <p:nvPr/>
        </p:nvPicPr>
        <p:blipFill>
          <a:blip r:embed="rId3">
            <a:alphaModFix/>
          </a:blip>
          <a:stretch>
            <a:fillRect/>
          </a:stretch>
        </p:blipFill>
        <p:spPr>
          <a:xfrm>
            <a:off x="825461" y="0"/>
            <a:ext cx="1513101" cy="1513101"/>
          </a:xfrm>
          <a:prstGeom prst="rect">
            <a:avLst/>
          </a:prstGeom>
          <a:noFill/>
          <a:ln>
            <a:noFill/>
          </a:ln>
        </p:spPr>
      </p:pic>
      <p:pic>
        <p:nvPicPr>
          <p:cNvPr id="89" name="Google Shape;89;p14"/>
          <p:cNvPicPr preferRelativeResize="0">
            <a:picLocks noChangeAspect="1"/>
          </p:cNvPicPr>
          <p:nvPr/>
        </p:nvPicPr>
        <p:blipFill>
          <a:blip r:embed="rId4">
            <a:alphaModFix/>
          </a:blip>
          <a:stretch>
            <a:fillRect/>
          </a:stretch>
        </p:blipFill>
        <p:spPr>
          <a:xfrm flipH="1">
            <a:off x="0" y="163614"/>
            <a:ext cx="540000" cy="540000"/>
          </a:xfrm>
          <a:prstGeom prst="rect">
            <a:avLst/>
          </a:prstGeom>
          <a:noFill/>
          <a:ln>
            <a:noFill/>
          </a:ln>
        </p:spPr>
      </p:pic>
      <p:pic>
        <p:nvPicPr>
          <p:cNvPr id="90" name="Google Shape;90;p14"/>
          <p:cNvPicPr preferRelativeResize="0"/>
          <p:nvPr/>
        </p:nvPicPr>
        <p:blipFill>
          <a:blip r:embed="rId5">
            <a:alphaModFix/>
          </a:blip>
          <a:stretch>
            <a:fillRect/>
          </a:stretch>
        </p:blipFill>
        <p:spPr>
          <a:xfrm>
            <a:off x="5811975" y="4780052"/>
            <a:ext cx="660733" cy="330348"/>
          </a:xfrm>
          <a:prstGeom prst="rect">
            <a:avLst/>
          </a:prstGeom>
          <a:noFill/>
          <a:ln>
            <a:noFill/>
          </a:ln>
        </p:spPr>
      </p:pic>
      <p:pic>
        <p:nvPicPr>
          <p:cNvPr id="91" name="Google Shape;91;p14"/>
          <p:cNvPicPr preferRelativeResize="0"/>
          <p:nvPr/>
        </p:nvPicPr>
        <p:blipFill>
          <a:blip r:embed="rId6">
            <a:alphaModFix/>
          </a:blip>
          <a:stretch>
            <a:fillRect/>
          </a:stretch>
        </p:blipFill>
        <p:spPr>
          <a:xfrm>
            <a:off x="8169017" y="4780052"/>
            <a:ext cx="533858" cy="330346"/>
          </a:xfrm>
          <a:prstGeom prst="rect">
            <a:avLst/>
          </a:prstGeom>
          <a:noFill/>
          <a:ln>
            <a:noFill/>
          </a:ln>
        </p:spPr>
      </p:pic>
      <p:pic>
        <p:nvPicPr>
          <p:cNvPr id="92" name="Google Shape;92;p14"/>
          <p:cNvPicPr preferRelativeResize="0"/>
          <p:nvPr/>
        </p:nvPicPr>
        <p:blipFill>
          <a:blip r:embed="rId7">
            <a:alphaModFix/>
          </a:blip>
          <a:stretch>
            <a:fillRect/>
          </a:stretch>
        </p:blipFill>
        <p:spPr>
          <a:xfrm>
            <a:off x="6597680" y="4780050"/>
            <a:ext cx="660698" cy="330349"/>
          </a:xfrm>
          <a:prstGeom prst="rect">
            <a:avLst/>
          </a:prstGeom>
          <a:noFill/>
          <a:ln>
            <a:noFill/>
          </a:ln>
        </p:spPr>
      </p:pic>
      <p:pic>
        <p:nvPicPr>
          <p:cNvPr id="93" name="Google Shape;93;p14"/>
          <p:cNvPicPr preferRelativeResize="0"/>
          <p:nvPr/>
        </p:nvPicPr>
        <p:blipFill>
          <a:blip r:embed="rId8">
            <a:alphaModFix/>
          </a:blip>
          <a:stretch>
            <a:fillRect/>
          </a:stretch>
        </p:blipFill>
        <p:spPr>
          <a:xfrm>
            <a:off x="7383349" y="4780052"/>
            <a:ext cx="660693" cy="330348"/>
          </a:xfrm>
          <a:prstGeom prst="rect">
            <a:avLst/>
          </a:prstGeom>
          <a:noFill/>
          <a:ln>
            <a:noFill/>
          </a:ln>
        </p:spPr>
      </p:pic>
      <p:sp>
        <p:nvSpPr>
          <p:cNvPr id="3" name="CasellaDiTesto 2">
            <a:extLst>
              <a:ext uri="{FF2B5EF4-FFF2-40B4-BE49-F238E27FC236}">
                <a16:creationId xmlns:a16="http://schemas.microsoft.com/office/drawing/2014/main" id="{49397BF9-A30D-E653-D96F-F2CE58EA228A}"/>
              </a:ext>
            </a:extLst>
          </p:cNvPr>
          <p:cNvSpPr txBox="1"/>
          <p:nvPr/>
        </p:nvSpPr>
        <p:spPr>
          <a:xfrm>
            <a:off x="2503714" y="508000"/>
            <a:ext cx="6199161" cy="400110"/>
          </a:xfrm>
          <a:prstGeom prst="rect">
            <a:avLst/>
          </a:prstGeom>
          <a:noFill/>
        </p:spPr>
        <p:txBody>
          <a:bodyPr wrap="square" rtlCol="0">
            <a:spAutoFit/>
          </a:bodyPr>
          <a:lstStyle/>
          <a:p>
            <a:r>
              <a:rPr lang="it-IT" sz="2000" dirty="0">
                <a:solidFill>
                  <a:schemeClr val="bg1"/>
                </a:solidFill>
                <a:latin typeface="Arial Black" panose="020B0A04020102020204" pitchFamily="34" charset="0"/>
              </a:rPr>
              <a:t>Il caso. </a:t>
            </a:r>
          </a:p>
        </p:txBody>
      </p:sp>
      <p:sp>
        <p:nvSpPr>
          <p:cNvPr id="4" name="CasellaDiTesto 3">
            <a:extLst>
              <a:ext uri="{FF2B5EF4-FFF2-40B4-BE49-F238E27FC236}">
                <a16:creationId xmlns:a16="http://schemas.microsoft.com/office/drawing/2014/main" id="{F8D06430-5414-D64D-9245-86D1B7314800}"/>
              </a:ext>
            </a:extLst>
          </p:cNvPr>
          <p:cNvSpPr txBox="1"/>
          <p:nvPr/>
        </p:nvSpPr>
        <p:spPr>
          <a:xfrm>
            <a:off x="825461" y="1276395"/>
            <a:ext cx="7887217" cy="3293209"/>
          </a:xfrm>
          <a:prstGeom prst="rect">
            <a:avLst/>
          </a:prstGeom>
          <a:noFill/>
        </p:spPr>
        <p:txBody>
          <a:bodyPr wrap="square" rtlCol="0">
            <a:spAutoFit/>
          </a:bodyPr>
          <a:lstStyle/>
          <a:p>
            <a:pPr algn="just"/>
            <a:r>
              <a:rPr lang="it-IT" sz="1600" dirty="0">
                <a:solidFill>
                  <a:schemeClr val="bg1"/>
                </a:solidFill>
              </a:rPr>
              <a:t>Occorre partire sempre dal </a:t>
            </a:r>
            <a:r>
              <a:rPr lang="it-IT" sz="1600" b="1" dirty="0">
                <a:solidFill>
                  <a:schemeClr val="bg1"/>
                </a:solidFill>
              </a:rPr>
              <a:t>caso concreto</a:t>
            </a:r>
            <a:r>
              <a:rPr lang="it-IT" sz="1600" dirty="0">
                <a:solidFill>
                  <a:schemeClr val="bg1"/>
                </a:solidFill>
              </a:rPr>
              <a:t>, per inquadrare bene le questioni ed evitare di costruire dei «</a:t>
            </a:r>
            <a:r>
              <a:rPr lang="it-IT" sz="1600" b="1" dirty="0">
                <a:solidFill>
                  <a:schemeClr val="bg1"/>
                </a:solidFill>
              </a:rPr>
              <a:t>principi</a:t>
            </a:r>
            <a:r>
              <a:rPr lang="it-IT" sz="1600" dirty="0">
                <a:solidFill>
                  <a:schemeClr val="bg1"/>
                </a:solidFill>
              </a:rPr>
              <a:t>» e delle «</a:t>
            </a:r>
            <a:r>
              <a:rPr lang="it-IT" sz="1600" b="1" dirty="0">
                <a:solidFill>
                  <a:schemeClr val="bg1"/>
                </a:solidFill>
              </a:rPr>
              <a:t>regole</a:t>
            </a:r>
            <a:r>
              <a:rPr lang="it-IT" sz="1600" dirty="0">
                <a:solidFill>
                  <a:schemeClr val="bg1"/>
                </a:solidFill>
              </a:rPr>
              <a:t>» sganciate dai contesti giuridici e istituzionali nei quali il contenzioso si è generato. </a:t>
            </a:r>
          </a:p>
          <a:p>
            <a:pPr algn="just"/>
            <a:endParaRPr lang="it-IT" sz="1600" dirty="0">
              <a:solidFill>
                <a:schemeClr val="bg1"/>
              </a:solidFill>
            </a:endParaRPr>
          </a:p>
          <a:p>
            <a:pPr algn="just"/>
            <a:r>
              <a:rPr lang="it-IT" sz="1600" b="1" u="sng" dirty="0">
                <a:solidFill>
                  <a:schemeClr val="bg1"/>
                </a:solidFill>
              </a:rPr>
              <a:t>Comune di Milano</a:t>
            </a:r>
            <a:r>
              <a:rPr lang="it-IT" sz="1600" dirty="0">
                <a:solidFill>
                  <a:schemeClr val="bg1"/>
                </a:solidFill>
              </a:rPr>
              <a:t>. Il fatto origina dall’impugnazione, molto complessa, di una determina dirigenziale di approvazione dei verbali frutto di un avviso di co-progettazione emesso dal Comune di Milano (art. 55). </a:t>
            </a:r>
          </a:p>
          <a:p>
            <a:pPr algn="just"/>
            <a:r>
              <a:rPr lang="it-IT" sz="1600" dirty="0">
                <a:solidFill>
                  <a:schemeClr val="bg1"/>
                </a:solidFill>
              </a:rPr>
              <a:t>L’oggetto dell’avviso era una co-progettazione e co-gestione di </a:t>
            </a:r>
            <a:r>
              <a:rPr lang="it-IT" sz="1600" dirty="0" err="1">
                <a:solidFill>
                  <a:schemeClr val="bg1"/>
                </a:solidFill>
              </a:rPr>
              <a:t>housing</a:t>
            </a:r>
            <a:r>
              <a:rPr lang="it-IT" sz="1600" dirty="0">
                <a:solidFill>
                  <a:schemeClr val="bg1"/>
                </a:solidFill>
              </a:rPr>
              <a:t> sociale. </a:t>
            </a:r>
          </a:p>
          <a:p>
            <a:pPr algn="just"/>
            <a:r>
              <a:rPr lang="it-IT" sz="1600" dirty="0">
                <a:solidFill>
                  <a:schemeClr val="bg1"/>
                </a:solidFill>
              </a:rPr>
              <a:t>Ricorrente una cooperativa sociale (in ATI con altri ETS), seconda nella valutazione comparativa della progettualità per la partecipazione all’istruttoria</a:t>
            </a:r>
          </a:p>
          <a:p>
            <a:pPr algn="just"/>
            <a:endParaRPr lang="it-IT" sz="1600" dirty="0">
              <a:solidFill>
                <a:schemeClr val="bg1"/>
              </a:solidFill>
            </a:endParaRPr>
          </a:p>
          <a:p>
            <a:pPr algn="just"/>
            <a:r>
              <a:rPr lang="it-IT" sz="1600" dirty="0">
                <a:solidFill>
                  <a:schemeClr val="bg1"/>
                </a:solidFill>
              </a:rPr>
              <a:t>La questione, già decisa dal TAR Lombardia (sez. II, n. 2533 del 2024), è approdata poi al Consiglio di Stato in appello. Intervento «istruttorio» del MLPS. </a:t>
            </a:r>
          </a:p>
        </p:txBody>
      </p:sp>
    </p:spTree>
    <p:extLst>
      <p:ext uri="{BB962C8B-B14F-4D97-AF65-F5344CB8AC3E}">
        <p14:creationId xmlns:p14="http://schemas.microsoft.com/office/powerpoint/2010/main" val="2198865674"/>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87" name="Google Shape;87;p14"/>
          <p:cNvPicPr preferRelativeResize="0"/>
          <p:nvPr/>
        </p:nvPicPr>
        <p:blipFill>
          <a:blip r:embed="rId3">
            <a:alphaModFix/>
          </a:blip>
          <a:stretch>
            <a:fillRect/>
          </a:stretch>
        </p:blipFill>
        <p:spPr>
          <a:xfrm>
            <a:off x="825461" y="0"/>
            <a:ext cx="1513101" cy="1513101"/>
          </a:xfrm>
          <a:prstGeom prst="rect">
            <a:avLst/>
          </a:prstGeom>
          <a:noFill/>
          <a:ln>
            <a:noFill/>
          </a:ln>
        </p:spPr>
      </p:pic>
      <p:pic>
        <p:nvPicPr>
          <p:cNvPr id="89" name="Google Shape;89;p14"/>
          <p:cNvPicPr preferRelativeResize="0">
            <a:picLocks noChangeAspect="1"/>
          </p:cNvPicPr>
          <p:nvPr/>
        </p:nvPicPr>
        <p:blipFill>
          <a:blip r:embed="rId4">
            <a:alphaModFix/>
          </a:blip>
          <a:stretch>
            <a:fillRect/>
          </a:stretch>
        </p:blipFill>
        <p:spPr>
          <a:xfrm flipH="1">
            <a:off x="0" y="163614"/>
            <a:ext cx="540000" cy="540000"/>
          </a:xfrm>
          <a:prstGeom prst="rect">
            <a:avLst/>
          </a:prstGeom>
          <a:noFill/>
          <a:ln>
            <a:noFill/>
          </a:ln>
        </p:spPr>
      </p:pic>
      <p:pic>
        <p:nvPicPr>
          <p:cNvPr id="90" name="Google Shape;90;p14"/>
          <p:cNvPicPr preferRelativeResize="0"/>
          <p:nvPr/>
        </p:nvPicPr>
        <p:blipFill>
          <a:blip r:embed="rId5">
            <a:alphaModFix/>
          </a:blip>
          <a:stretch>
            <a:fillRect/>
          </a:stretch>
        </p:blipFill>
        <p:spPr>
          <a:xfrm>
            <a:off x="5811975" y="4780052"/>
            <a:ext cx="660733" cy="330348"/>
          </a:xfrm>
          <a:prstGeom prst="rect">
            <a:avLst/>
          </a:prstGeom>
          <a:noFill/>
          <a:ln>
            <a:noFill/>
          </a:ln>
        </p:spPr>
      </p:pic>
      <p:pic>
        <p:nvPicPr>
          <p:cNvPr id="91" name="Google Shape;91;p14"/>
          <p:cNvPicPr preferRelativeResize="0"/>
          <p:nvPr/>
        </p:nvPicPr>
        <p:blipFill>
          <a:blip r:embed="rId6">
            <a:alphaModFix/>
          </a:blip>
          <a:stretch>
            <a:fillRect/>
          </a:stretch>
        </p:blipFill>
        <p:spPr>
          <a:xfrm>
            <a:off x="8169017" y="4780052"/>
            <a:ext cx="533858" cy="330346"/>
          </a:xfrm>
          <a:prstGeom prst="rect">
            <a:avLst/>
          </a:prstGeom>
          <a:noFill/>
          <a:ln>
            <a:noFill/>
          </a:ln>
        </p:spPr>
      </p:pic>
      <p:pic>
        <p:nvPicPr>
          <p:cNvPr id="92" name="Google Shape;92;p14"/>
          <p:cNvPicPr preferRelativeResize="0"/>
          <p:nvPr/>
        </p:nvPicPr>
        <p:blipFill>
          <a:blip r:embed="rId7">
            <a:alphaModFix/>
          </a:blip>
          <a:stretch>
            <a:fillRect/>
          </a:stretch>
        </p:blipFill>
        <p:spPr>
          <a:xfrm>
            <a:off x="6597680" y="4780050"/>
            <a:ext cx="660698" cy="330349"/>
          </a:xfrm>
          <a:prstGeom prst="rect">
            <a:avLst/>
          </a:prstGeom>
          <a:noFill/>
          <a:ln>
            <a:noFill/>
          </a:ln>
        </p:spPr>
      </p:pic>
      <p:pic>
        <p:nvPicPr>
          <p:cNvPr id="93" name="Google Shape;93;p14"/>
          <p:cNvPicPr preferRelativeResize="0"/>
          <p:nvPr/>
        </p:nvPicPr>
        <p:blipFill>
          <a:blip r:embed="rId8">
            <a:alphaModFix/>
          </a:blip>
          <a:stretch>
            <a:fillRect/>
          </a:stretch>
        </p:blipFill>
        <p:spPr>
          <a:xfrm>
            <a:off x="7383349" y="4780052"/>
            <a:ext cx="660693" cy="330348"/>
          </a:xfrm>
          <a:prstGeom prst="rect">
            <a:avLst/>
          </a:prstGeom>
          <a:noFill/>
          <a:ln>
            <a:noFill/>
          </a:ln>
        </p:spPr>
      </p:pic>
      <p:sp>
        <p:nvSpPr>
          <p:cNvPr id="3" name="CasellaDiTesto 2">
            <a:extLst>
              <a:ext uri="{FF2B5EF4-FFF2-40B4-BE49-F238E27FC236}">
                <a16:creationId xmlns:a16="http://schemas.microsoft.com/office/drawing/2014/main" id="{49397BF9-A30D-E653-D96F-F2CE58EA228A}"/>
              </a:ext>
            </a:extLst>
          </p:cNvPr>
          <p:cNvSpPr txBox="1"/>
          <p:nvPr/>
        </p:nvSpPr>
        <p:spPr>
          <a:xfrm>
            <a:off x="2503714" y="508000"/>
            <a:ext cx="6199161" cy="400110"/>
          </a:xfrm>
          <a:prstGeom prst="rect">
            <a:avLst/>
          </a:prstGeom>
          <a:noFill/>
        </p:spPr>
        <p:txBody>
          <a:bodyPr wrap="square" rtlCol="0">
            <a:spAutoFit/>
          </a:bodyPr>
          <a:lstStyle/>
          <a:p>
            <a:r>
              <a:rPr lang="it-IT" sz="2000" dirty="0" err="1">
                <a:solidFill>
                  <a:schemeClr val="bg1"/>
                </a:solidFill>
                <a:latin typeface="Arial Black" panose="020B0A04020102020204" pitchFamily="34" charset="0"/>
              </a:rPr>
              <a:t>Onlus</a:t>
            </a:r>
            <a:r>
              <a:rPr lang="it-IT" sz="2000" dirty="0">
                <a:solidFill>
                  <a:schemeClr val="bg1"/>
                </a:solidFill>
                <a:latin typeface="Arial Black" panose="020B0A04020102020204" pitchFamily="34" charset="0"/>
              </a:rPr>
              <a:t> e amministrazione condivisa </a:t>
            </a:r>
          </a:p>
        </p:txBody>
      </p:sp>
      <p:sp>
        <p:nvSpPr>
          <p:cNvPr id="4" name="CasellaDiTesto 3">
            <a:extLst>
              <a:ext uri="{FF2B5EF4-FFF2-40B4-BE49-F238E27FC236}">
                <a16:creationId xmlns:a16="http://schemas.microsoft.com/office/drawing/2014/main" id="{F8D06430-5414-D64D-9245-86D1B7314800}"/>
              </a:ext>
            </a:extLst>
          </p:cNvPr>
          <p:cNvSpPr txBox="1"/>
          <p:nvPr/>
        </p:nvSpPr>
        <p:spPr>
          <a:xfrm>
            <a:off x="740780" y="1404600"/>
            <a:ext cx="8183301" cy="2862322"/>
          </a:xfrm>
          <a:prstGeom prst="rect">
            <a:avLst/>
          </a:prstGeom>
          <a:noFill/>
        </p:spPr>
        <p:txBody>
          <a:bodyPr wrap="square" rtlCol="0">
            <a:spAutoFit/>
          </a:bodyPr>
          <a:lstStyle/>
          <a:p>
            <a:r>
              <a:rPr lang="it-IT" sz="1800" dirty="0">
                <a:solidFill>
                  <a:schemeClr val="bg1"/>
                </a:solidFill>
              </a:rPr>
              <a:t>Una questione di </a:t>
            </a:r>
            <a:r>
              <a:rPr lang="it-IT" sz="1800" b="1" dirty="0">
                <a:solidFill>
                  <a:schemeClr val="bg1"/>
                </a:solidFill>
              </a:rPr>
              <a:t>diritto transitorio</a:t>
            </a:r>
            <a:r>
              <a:rPr lang="it-IT" sz="1800" dirty="0">
                <a:solidFill>
                  <a:schemeClr val="bg1"/>
                </a:solidFill>
              </a:rPr>
              <a:t>, destinata ad esaurirsi a breve</a:t>
            </a:r>
          </a:p>
          <a:p>
            <a:endParaRPr lang="it-IT" sz="1800" dirty="0">
              <a:solidFill>
                <a:schemeClr val="bg1"/>
              </a:solidFill>
            </a:endParaRPr>
          </a:p>
          <a:p>
            <a:r>
              <a:rPr lang="it-IT" sz="1800" dirty="0">
                <a:solidFill>
                  <a:schemeClr val="bg1"/>
                </a:solidFill>
              </a:rPr>
              <a:t>In attesa dell’iscrizione al registro unico nazionale del Terzo settore (</a:t>
            </a:r>
            <a:r>
              <a:rPr lang="it-IT" sz="1800" dirty="0" err="1">
                <a:solidFill>
                  <a:schemeClr val="bg1"/>
                </a:solidFill>
              </a:rPr>
              <a:t>Runts</a:t>
            </a:r>
            <a:r>
              <a:rPr lang="it-IT" sz="1800" dirty="0">
                <a:solidFill>
                  <a:schemeClr val="bg1"/>
                </a:solidFill>
              </a:rPr>
              <a:t>), per le ONLUS quali enti assimilati agli enti del Terzo settore, ai sensi dell’art. 101 </a:t>
            </a:r>
            <a:r>
              <a:rPr lang="it-IT" sz="1800" dirty="0" err="1">
                <a:solidFill>
                  <a:schemeClr val="bg1"/>
                </a:solidFill>
              </a:rPr>
              <a:t>Cts</a:t>
            </a:r>
            <a:r>
              <a:rPr lang="it-IT" sz="1800" dirty="0">
                <a:solidFill>
                  <a:schemeClr val="bg1"/>
                </a:solidFill>
              </a:rPr>
              <a:t>, il giudice amministrativo ha ritenuto che tale assimilazione abbia un fondamento normativo chiaro e che, quindi, l’avviso milanese, consentendo la partecipazione delle </a:t>
            </a:r>
            <a:r>
              <a:rPr lang="it-IT" sz="1800" dirty="0" err="1">
                <a:solidFill>
                  <a:schemeClr val="bg1"/>
                </a:solidFill>
              </a:rPr>
              <a:t>Onlus</a:t>
            </a:r>
            <a:r>
              <a:rPr lang="it-IT" sz="1800" dirty="0">
                <a:solidFill>
                  <a:schemeClr val="bg1"/>
                </a:solidFill>
              </a:rPr>
              <a:t>, non abbia agito </a:t>
            </a:r>
            <a:r>
              <a:rPr lang="it-IT" sz="1800" i="1" dirty="0">
                <a:solidFill>
                  <a:schemeClr val="bg1"/>
                </a:solidFill>
              </a:rPr>
              <a:t>contra </a:t>
            </a:r>
            <a:r>
              <a:rPr lang="it-IT" sz="1800" i="1" dirty="0" err="1">
                <a:solidFill>
                  <a:schemeClr val="bg1"/>
                </a:solidFill>
              </a:rPr>
              <a:t>legem</a:t>
            </a:r>
            <a:r>
              <a:rPr lang="it-IT" sz="1800" i="1" dirty="0">
                <a:solidFill>
                  <a:schemeClr val="bg1"/>
                </a:solidFill>
              </a:rPr>
              <a:t> </a:t>
            </a:r>
            <a:r>
              <a:rPr lang="it-IT" sz="1800" dirty="0">
                <a:solidFill>
                  <a:schemeClr val="bg1"/>
                </a:solidFill>
              </a:rPr>
              <a:t>né in modo </a:t>
            </a:r>
            <a:r>
              <a:rPr lang="it-IT" sz="1800" i="1" dirty="0">
                <a:solidFill>
                  <a:schemeClr val="bg1"/>
                </a:solidFill>
              </a:rPr>
              <a:t>illogico</a:t>
            </a:r>
            <a:r>
              <a:rPr lang="it-IT" sz="1800" dirty="0">
                <a:solidFill>
                  <a:schemeClr val="bg1"/>
                </a:solidFill>
              </a:rPr>
              <a:t>.</a:t>
            </a:r>
          </a:p>
          <a:p>
            <a:endParaRPr lang="it-IT" sz="1800" dirty="0">
              <a:solidFill>
                <a:schemeClr val="bg1"/>
              </a:solidFill>
            </a:endParaRPr>
          </a:p>
          <a:p>
            <a:r>
              <a:rPr lang="it-IT" sz="1800" dirty="0">
                <a:solidFill>
                  <a:schemeClr val="bg1"/>
                </a:solidFill>
              </a:rPr>
              <a:t> Anzi, una diversa scelta avrebbe condotto a un esito irrazionale, determinando una discriminatoria contrazione della platea degli </a:t>
            </a:r>
            <a:r>
              <a:rPr lang="it-IT" sz="1800" dirty="0" err="1">
                <a:solidFill>
                  <a:schemeClr val="bg1"/>
                </a:solidFill>
              </a:rPr>
              <a:t>Ets</a:t>
            </a:r>
            <a:r>
              <a:rPr lang="it-IT" sz="1800" dirty="0">
                <a:solidFill>
                  <a:schemeClr val="bg1"/>
                </a:solidFill>
              </a:rPr>
              <a:t>. </a:t>
            </a:r>
          </a:p>
        </p:txBody>
      </p:sp>
    </p:spTree>
    <p:extLst>
      <p:ext uri="{BB962C8B-B14F-4D97-AF65-F5344CB8AC3E}">
        <p14:creationId xmlns:p14="http://schemas.microsoft.com/office/powerpoint/2010/main" val="3624064966"/>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87" name="Google Shape;87;p14"/>
          <p:cNvPicPr preferRelativeResize="0"/>
          <p:nvPr/>
        </p:nvPicPr>
        <p:blipFill>
          <a:blip r:embed="rId3">
            <a:alphaModFix/>
          </a:blip>
          <a:stretch>
            <a:fillRect/>
          </a:stretch>
        </p:blipFill>
        <p:spPr>
          <a:xfrm>
            <a:off x="825461" y="0"/>
            <a:ext cx="1513101" cy="1513101"/>
          </a:xfrm>
          <a:prstGeom prst="rect">
            <a:avLst/>
          </a:prstGeom>
          <a:noFill/>
          <a:ln>
            <a:noFill/>
          </a:ln>
        </p:spPr>
      </p:pic>
      <p:pic>
        <p:nvPicPr>
          <p:cNvPr id="89" name="Google Shape;89;p14"/>
          <p:cNvPicPr preferRelativeResize="0">
            <a:picLocks noChangeAspect="1"/>
          </p:cNvPicPr>
          <p:nvPr/>
        </p:nvPicPr>
        <p:blipFill>
          <a:blip r:embed="rId4">
            <a:alphaModFix/>
          </a:blip>
          <a:stretch>
            <a:fillRect/>
          </a:stretch>
        </p:blipFill>
        <p:spPr>
          <a:xfrm flipH="1">
            <a:off x="0" y="163614"/>
            <a:ext cx="540000" cy="540000"/>
          </a:xfrm>
          <a:prstGeom prst="rect">
            <a:avLst/>
          </a:prstGeom>
          <a:noFill/>
          <a:ln>
            <a:noFill/>
          </a:ln>
        </p:spPr>
      </p:pic>
      <p:pic>
        <p:nvPicPr>
          <p:cNvPr id="90" name="Google Shape;90;p14"/>
          <p:cNvPicPr preferRelativeResize="0"/>
          <p:nvPr/>
        </p:nvPicPr>
        <p:blipFill>
          <a:blip r:embed="rId5">
            <a:alphaModFix/>
          </a:blip>
          <a:stretch>
            <a:fillRect/>
          </a:stretch>
        </p:blipFill>
        <p:spPr>
          <a:xfrm>
            <a:off x="5811975" y="4780052"/>
            <a:ext cx="660733" cy="330348"/>
          </a:xfrm>
          <a:prstGeom prst="rect">
            <a:avLst/>
          </a:prstGeom>
          <a:noFill/>
          <a:ln>
            <a:noFill/>
          </a:ln>
        </p:spPr>
      </p:pic>
      <p:pic>
        <p:nvPicPr>
          <p:cNvPr id="91" name="Google Shape;91;p14"/>
          <p:cNvPicPr preferRelativeResize="0"/>
          <p:nvPr/>
        </p:nvPicPr>
        <p:blipFill>
          <a:blip r:embed="rId6">
            <a:alphaModFix/>
          </a:blip>
          <a:stretch>
            <a:fillRect/>
          </a:stretch>
        </p:blipFill>
        <p:spPr>
          <a:xfrm>
            <a:off x="8169017" y="4780052"/>
            <a:ext cx="533858" cy="330346"/>
          </a:xfrm>
          <a:prstGeom prst="rect">
            <a:avLst/>
          </a:prstGeom>
          <a:noFill/>
          <a:ln>
            <a:noFill/>
          </a:ln>
        </p:spPr>
      </p:pic>
      <p:pic>
        <p:nvPicPr>
          <p:cNvPr id="92" name="Google Shape;92;p14"/>
          <p:cNvPicPr preferRelativeResize="0"/>
          <p:nvPr/>
        </p:nvPicPr>
        <p:blipFill>
          <a:blip r:embed="rId7">
            <a:alphaModFix/>
          </a:blip>
          <a:stretch>
            <a:fillRect/>
          </a:stretch>
        </p:blipFill>
        <p:spPr>
          <a:xfrm>
            <a:off x="6597680" y="4780050"/>
            <a:ext cx="660698" cy="330349"/>
          </a:xfrm>
          <a:prstGeom prst="rect">
            <a:avLst/>
          </a:prstGeom>
          <a:noFill/>
          <a:ln>
            <a:noFill/>
          </a:ln>
        </p:spPr>
      </p:pic>
      <p:pic>
        <p:nvPicPr>
          <p:cNvPr id="93" name="Google Shape;93;p14"/>
          <p:cNvPicPr preferRelativeResize="0"/>
          <p:nvPr/>
        </p:nvPicPr>
        <p:blipFill>
          <a:blip r:embed="rId8">
            <a:alphaModFix/>
          </a:blip>
          <a:stretch>
            <a:fillRect/>
          </a:stretch>
        </p:blipFill>
        <p:spPr>
          <a:xfrm>
            <a:off x="7383349" y="4780052"/>
            <a:ext cx="660693" cy="330348"/>
          </a:xfrm>
          <a:prstGeom prst="rect">
            <a:avLst/>
          </a:prstGeom>
          <a:noFill/>
          <a:ln>
            <a:noFill/>
          </a:ln>
        </p:spPr>
      </p:pic>
      <p:sp>
        <p:nvSpPr>
          <p:cNvPr id="3" name="CasellaDiTesto 2">
            <a:extLst>
              <a:ext uri="{FF2B5EF4-FFF2-40B4-BE49-F238E27FC236}">
                <a16:creationId xmlns:a16="http://schemas.microsoft.com/office/drawing/2014/main" id="{49397BF9-A30D-E653-D96F-F2CE58EA228A}"/>
              </a:ext>
            </a:extLst>
          </p:cNvPr>
          <p:cNvSpPr txBox="1"/>
          <p:nvPr/>
        </p:nvSpPr>
        <p:spPr>
          <a:xfrm>
            <a:off x="2503714" y="508000"/>
            <a:ext cx="6199161" cy="400110"/>
          </a:xfrm>
          <a:prstGeom prst="rect">
            <a:avLst/>
          </a:prstGeom>
          <a:noFill/>
        </p:spPr>
        <p:txBody>
          <a:bodyPr wrap="square" rtlCol="0">
            <a:spAutoFit/>
          </a:bodyPr>
          <a:lstStyle/>
          <a:p>
            <a:r>
              <a:rPr lang="it-IT" sz="2000" dirty="0">
                <a:solidFill>
                  <a:schemeClr val="bg1"/>
                </a:solidFill>
                <a:latin typeface="Arial Black" panose="020B0A04020102020204" pitchFamily="34" charset="0"/>
              </a:rPr>
              <a:t>Amministrazione condivisa: quando?</a:t>
            </a:r>
          </a:p>
        </p:txBody>
      </p:sp>
      <p:sp>
        <p:nvSpPr>
          <p:cNvPr id="4" name="CasellaDiTesto 3">
            <a:extLst>
              <a:ext uri="{FF2B5EF4-FFF2-40B4-BE49-F238E27FC236}">
                <a16:creationId xmlns:a16="http://schemas.microsoft.com/office/drawing/2014/main" id="{F8D06430-5414-D64D-9245-86D1B7314800}"/>
              </a:ext>
            </a:extLst>
          </p:cNvPr>
          <p:cNvSpPr txBox="1"/>
          <p:nvPr/>
        </p:nvSpPr>
        <p:spPr>
          <a:xfrm>
            <a:off x="740780" y="1404600"/>
            <a:ext cx="8183301" cy="3416320"/>
          </a:xfrm>
          <a:prstGeom prst="rect">
            <a:avLst/>
          </a:prstGeom>
          <a:noFill/>
        </p:spPr>
        <p:txBody>
          <a:bodyPr wrap="square" rtlCol="0">
            <a:spAutoFit/>
          </a:bodyPr>
          <a:lstStyle/>
          <a:p>
            <a:r>
              <a:rPr lang="it-IT" sz="2400" dirty="0">
                <a:solidFill>
                  <a:schemeClr val="bg1"/>
                </a:solidFill>
              </a:rPr>
              <a:t>Il ricorrente censurava (fra l’altro) il ricorso alla co-progettazione poiché l’avviso avrebbe attribuito agli operatori somme </a:t>
            </a:r>
            <a:r>
              <a:rPr lang="it-IT" sz="2400" i="1" dirty="0">
                <a:solidFill>
                  <a:schemeClr val="bg1"/>
                </a:solidFill>
              </a:rPr>
              <a:t>diverse dai rimborsi </a:t>
            </a:r>
            <a:r>
              <a:rPr lang="it-IT" sz="2400" dirty="0">
                <a:solidFill>
                  <a:schemeClr val="bg1"/>
                </a:solidFill>
              </a:rPr>
              <a:t>non avendo escluso qualsiasi remunerazione, anche indiretta, dei fattori produttivi. </a:t>
            </a:r>
          </a:p>
          <a:p>
            <a:endParaRPr lang="it-IT" sz="2400" dirty="0">
              <a:solidFill>
                <a:schemeClr val="bg1"/>
              </a:solidFill>
            </a:endParaRPr>
          </a:p>
          <a:p>
            <a:r>
              <a:rPr lang="it-IT" sz="2400" dirty="0">
                <a:solidFill>
                  <a:schemeClr val="bg1"/>
                </a:solidFill>
              </a:rPr>
              <a:t>Il giudice svolge una ricostruzione della «</a:t>
            </a:r>
            <a:r>
              <a:rPr lang="it-IT" sz="2400" b="1" dirty="0">
                <a:solidFill>
                  <a:schemeClr val="bg1"/>
                </a:solidFill>
              </a:rPr>
              <a:t>causa finale</a:t>
            </a:r>
            <a:r>
              <a:rPr lang="it-IT" sz="2400" dirty="0">
                <a:solidFill>
                  <a:schemeClr val="bg1"/>
                </a:solidFill>
              </a:rPr>
              <a:t>» e dei caratteri della co-progettazione, arrivando poi a definire il regime delle relazioni finanziarie fra ente pubblico e ETS. </a:t>
            </a:r>
          </a:p>
        </p:txBody>
      </p:sp>
    </p:spTree>
    <p:extLst>
      <p:ext uri="{BB962C8B-B14F-4D97-AF65-F5344CB8AC3E}">
        <p14:creationId xmlns:p14="http://schemas.microsoft.com/office/powerpoint/2010/main" val="3175207162"/>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87" name="Google Shape;87;p14"/>
          <p:cNvPicPr preferRelativeResize="0"/>
          <p:nvPr/>
        </p:nvPicPr>
        <p:blipFill>
          <a:blip r:embed="rId3">
            <a:alphaModFix/>
          </a:blip>
          <a:stretch>
            <a:fillRect/>
          </a:stretch>
        </p:blipFill>
        <p:spPr>
          <a:xfrm>
            <a:off x="825461" y="0"/>
            <a:ext cx="1513101" cy="1513101"/>
          </a:xfrm>
          <a:prstGeom prst="rect">
            <a:avLst/>
          </a:prstGeom>
          <a:noFill/>
          <a:ln>
            <a:noFill/>
          </a:ln>
        </p:spPr>
      </p:pic>
      <p:pic>
        <p:nvPicPr>
          <p:cNvPr id="89" name="Google Shape;89;p14"/>
          <p:cNvPicPr preferRelativeResize="0">
            <a:picLocks noChangeAspect="1"/>
          </p:cNvPicPr>
          <p:nvPr/>
        </p:nvPicPr>
        <p:blipFill>
          <a:blip r:embed="rId4">
            <a:alphaModFix/>
          </a:blip>
          <a:stretch>
            <a:fillRect/>
          </a:stretch>
        </p:blipFill>
        <p:spPr>
          <a:xfrm flipH="1">
            <a:off x="0" y="163614"/>
            <a:ext cx="540000" cy="540000"/>
          </a:xfrm>
          <a:prstGeom prst="rect">
            <a:avLst/>
          </a:prstGeom>
          <a:noFill/>
          <a:ln>
            <a:noFill/>
          </a:ln>
        </p:spPr>
      </p:pic>
      <p:pic>
        <p:nvPicPr>
          <p:cNvPr id="90" name="Google Shape;90;p14"/>
          <p:cNvPicPr preferRelativeResize="0"/>
          <p:nvPr/>
        </p:nvPicPr>
        <p:blipFill>
          <a:blip r:embed="rId5">
            <a:alphaModFix/>
          </a:blip>
          <a:stretch>
            <a:fillRect/>
          </a:stretch>
        </p:blipFill>
        <p:spPr>
          <a:xfrm>
            <a:off x="5811975" y="4780052"/>
            <a:ext cx="660733" cy="330348"/>
          </a:xfrm>
          <a:prstGeom prst="rect">
            <a:avLst/>
          </a:prstGeom>
          <a:noFill/>
          <a:ln>
            <a:noFill/>
          </a:ln>
        </p:spPr>
      </p:pic>
      <p:pic>
        <p:nvPicPr>
          <p:cNvPr id="91" name="Google Shape;91;p14"/>
          <p:cNvPicPr preferRelativeResize="0"/>
          <p:nvPr/>
        </p:nvPicPr>
        <p:blipFill>
          <a:blip r:embed="rId6">
            <a:alphaModFix/>
          </a:blip>
          <a:stretch>
            <a:fillRect/>
          </a:stretch>
        </p:blipFill>
        <p:spPr>
          <a:xfrm>
            <a:off x="8169017" y="4780052"/>
            <a:ext cx="533858" cy="330346"/>
          </a:xfrm>
          <a:prstGeom prst="rect">
            <a:avLst/>
          </a:prstGeom>
          <a:noFill/>
          <a:ln>
            <a:noFill/>
          </a:ln>
        </p:spPr>
      </p:pic>
      <p:pic>
        <p:nvPicPr>
          <p:cNvPr id="92" name="Google Shape;92;p14"/>
          <p:cNvPicPr preferRelativeResize="0"/>
          <p:nvPr/>
        </p:nvPicPr>
        <p:blipFill>
          <a:blip r:embed="rId7">
            <a:alphaModFix/>
          </a:blip>
          <a:stretch>
            <a:fillRect/>
          </a:stretch>
        </p:blipFill>
        <p:spPr>
          <a:xfrm>
            <a:off x="6597680" y="4780050"/>
            <a:ext cx="660698" cy="330349"/>
          </a:xfrm>
          <a:prstGeom prst="rect">
            <a:avLst/>
          </a:prstGeom>
          <a:noFill/>
          <a:ln>
            <a:noFill/>
          </a:ln>
        </p:spPr>
      </p:pic>
      <p:pic>
        <p:nvPicPr>
          <p:cNvPr id="93" name="Google Shape;93;p14"/>
          <p:cNvPicPr preferRelativeResize="0"/>
          <p:nvPr/>
        </p:nvPicPr>
        <p:blipFill>
          <a:blip r:embed="rId8">
            <a:alphaModFix/>
          </a:blip>
          <a:stretch>
            <a:fillRect/>
          </a:stretch>
        </p:blipFill>
        <p:spPr>
          <a:xfrm>
            <a:off x="7383349" y="4780052"/>
            <a:ext cx="660693" cy="330348"/>
          </a:xfrm>
          <a:prstGeom prst="rect">
            <a:avLst/>
          </a:prstGeom>
          <a:noFill/>
          <a:ln>
            <a:noFill/>
          </a:ln>
        </p:spPr>
      </p:pic>
      <p:sp>
        <p:nvSpPr>
          <p:cNvPr id="3" name="CasellaDiTesto 2">
            <a:extLst>
              <a:ext uri="{FF2B5EF4-FFF2-40B4-BE49-F238E27FC236}">
                <a16:creationId xmlns:a16="http://schemas.microsoft.com/office/drawing/2014/main" id="{49397BF9-A30D-E653-D96F-F2CE58EA228A}"/>
              </a:ext>
            </a:extLst>
          </p:cNvPr>
          <p:cNvSpPr txBox="1"/>
          <p:nvPr/>
        </p:nvSpPr>
        <p:spPr>
          <a:xfrm>
            <a:off x="2503714" y="508000"/>
            <a:ext cx="6199161" cy="400110"/>
          </a:xfrm>
          <a:prstGeom prst="rect">
            <a:avLst/>
          </a:prstGeom>
          <a:noFill/>
        </p:spPr>
        <p:txBody>
          <a:bodyPr wrap="square" rtlCol="0">
            <a:spAutoFit/>
          </a:bodyPr>
          <a:lstStyle/>
          <a:p>
            <a:r>
              <a:rPr lang="it-IT" sz="2000" dirty="0">
                <a:solidFill>
                  <a:schemeClr val="bg1"/>
                </a:solidFill>
                <a:latin typeface="Arial Black" panose="020B0A04020102020204" pitchFamily="34" charset="0"/>
              </a:rPr>
              <a:t>Amministrazione condivisa: quando?</a:t>
            </a:r>
          </a:p>
        </p:txBody>
      </p:sp>
      <p:sp>
        <p:nvSpPr>
          <p:cNvPr id="4" name="CasellaDiTesto 3">
            <a:extLst>
              <a:ext uri="{FF2B5EF4-FFF2-40B4-BE49-F238E27FC236}">
                <a16:creationId xmlns:a16="http://schemas.microsoft.com/office/drawing/2014/main" id="{F8D06430-5414-D64D-9245-86D1B7314800}"/>
              </a:ext>
            </a:extLst>
          </p:cNvPr>
          <p:cNvSpPr txBox="1"/>
          <p:nvPr/>
        </p:nvSpPr>
        <p:spPr>
          <a:xfrm>
            <a:off x="740780" y="1404600"/>
            <a:ext cx="8183301" cy="3170099"/>
          </a:xfrm>
          <a:prstGeom prst="rect">
            <a:avLst/>
          </a:prstGeom>
          <a:noFill/>
        </p:spPr>
        <p:txBody>
          <a:bodyPr wrap="square" rtlCol="0">
            <a:spAutoFit/>
          </a:bodyPr>
          <a:lstStyle/>
          <a:p>
            <a:pPr algn="just"/>
            <a:r>
              <a:rPr lang="it-IT" sz="2000" dirty="0">
                <a:solidFill>
                  <a:schemeClr val="bg1"/>
                </a:solidFill>
              </a:rPr>
              <a:t>La co-progettazione non è una scelta di esternalizzazione ispirata a una logica di mera convenienza economica – si legge – ma è il frutto della valutazione «di diversi benefici conseguibili per la collettività, ravvisabili essenzialmente nella </a:t>
            </a:r>
            <a:r>
              <a:rPr lang="it-IT" sz="2000" b="1" u="sng" dirty="0">
                <a:solidFill>
                  <a:schemeClr val="bg1"/>
                </a:solidFill>
              </a:rPr>
              <a:t>natura flessibile del rapporto</a:t>
            </a:r>
            <a:r>
              <a:rPr lang="it-IT" sz="2000" dirty="0">
                <a:solidFill>
                  <a:schemeClr val="bg1"/>
                </a:solidFill>
              </a:rPr>
              <a:t>, originante da una co-progettazione, che permane e si sviluppa sino alla conclusione delle attività e alla rendicontazione delle spese per le quali è richiesto il rimborso (con esclusione di qualsiasi introito diretto od indiretto per il co-progettante), senza dover dare spazio a varianti in corso di esecuzione del rapporto, come accaduto nel vigore del precedente contratto di appalto».</a:t>
            </a:r>
          </a:p>
        </p:txBody>
      </p:sp>
    </p:spTree>
    <p:extLst>
      <p:ext uri="{BB962C8B-B14F-4D97-AF65-F5344CB8AC3E}">
        <p14:creationId xmlns:p14="http://schemas.microsoft.com/office/powerpoint/2010/main" val="4085861236"/>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87" name="Google Shape;87;p14"/>
          <p:cNvPicPr preferRelativeResize="0"/>
          <p:nvPr/>
        </p:nvPicPr>
        <p:blipFill>
          <a:blip r:embed="rId3">
            <a:alphaModFix/>
          </a:blip>
          <a:stretch>
            <a:fillRect/>
          </a:stretch>
        </p:blipFill>
        <p:spPr>
          <a:xfrm>
            <a:off x="825461" y="0"/>
            <a:ext cx="1513101" cy="1513101"/>
          </a:xfrm>
          <a:prstGeom prst="rect">
            <a:avLst/>
          </a:prstGeom>
          <a:noFill/>
          <a:ln>
            <a:noFill/>
          </a:ln>
        </p:spPr>
      </p:pic>
      <p:pic>
        <p:nvPicPr>
          <p:cNvPr id="89" name="Google Shape;89;p14"/>
          <p:cNvPicPr preferRelativeResize="0">
            <a:picLocks noChangeAspect="1"/>
          </p:cNvPicPr>
          <p:nvPr/>
        </p:nvPicPr>
        <p:blipFill>
          <a:blip r:embed="rId4">
            <a:alphaModFix/>
          </a:blip>
          <a:stretch>
            <a:fillRect/>
          </a:stretch>
        </p:blipFill>
        <p:spPr>
          <a:xfrm flipH="1">
            <a:off x="0" y="163614"/>
            <a:ext cx="540000" cy="540000"/>
          </a:xfrm>
          <a:prstGeom prst="rect">
            <a:avLst/>
          </a:prstGeom>
          <a:noFill/>
          <a:ln>
            <a:noFill/>
          </a:ln>
        </p:spPr>
      </p:pic>
      <p:pic>
        <p:nvPicPr>
          <p:cNvPr id="90" name="Google Shape;90;p14"/>
          <p:cNvPicPr preferRelativeResize="0"/>
          <p:nvPr/>
        </p:nvPicPr>
        <p:blipFill>
          <a:blip r:embed="rId5">
            <a:alphaModFix/>
          </a:blip>
          <a:stretch>
            <a:fillRect/>
          </a:stretch>
        </p:blipFill>
        <p:spPr>
          <a:xfrm>
            <a:off x="5811975" y="4780052"/>
            <a:ext cx="660733" cy="330348"/>
          </a:xfrm>
          <a:prstGeom prst="rect">
            <a:avLst/>
          </a:prstGeom>
          <a:noFill/>
          <a:ln>
            <a:noFill/>
          </a:ln>
        </p:spPr>
      </p:pic>
      <p:pic>
        <p:nvPicPr>
          <p:cNvPr id="91" name="Google Shape;91;p14"/>
          <p:cNvPicPr preferRelativeResize="0"/>
          <p:nvPr/>
        </p:nvPicPr>
        <p:blipFill>
          <a:blip r:embed="rId6">
            <a:alphaModFix/>
          </a:blip>
          <a:stretch>
            <a:fillRect/>
          </a:stretch>
        </p:blipFill>
        <p:spPr>
          <a:xfrm>
            <a:off x="8169017" y="4780052"/>
            <a:ext cx="533858" cy="330346"/>
          </a:xfrm>
          <a:prstGeom prst="rect">
            <a:avLst/>
          </a:prstGeom>
          <a:noFill/>
          <a:ln>
            <a:noFill/>
          </a:ln>
        </p:spPr>
      </p:pic>
      <p:pic>
        <p:nvPicPr>
          <p:cNvPr id="92" name="Google Shape;92;p14"/>
          <p:cNvPicPr preferRelativeResize="0"/>
          <p:nvPr/>
        </p:nvPicPr>
        <p:blipFill>
          <a:blip r:embed="rId7">
            <a:alphaModFix/>
          </a:blip>
          <a:stretch>
            <a:fillRect/>
          </a:stretch>
        </p:blipFill>
        <p:spPr>
          <a:xfrm>
            <a:off x="6597680" y="4780050"/>
            <a:ext cx="660698" cy="330349"/>
          </a:xfrm>
          <a:prstGeom prst="rect">
            <a:avLst/>
          </a:prstGeom>
          <a:noFill/>
          <a:ln>
            <a:noFill/>
          </a:ln>
        </p:spPr>
      </p:pic>
      <p:pic>
        <p:nvPicPr>
          <p:cNvPr id="93" name="Google Shape;93;p14"/>
          <p:cNvPicPr preferRelativeResize="0"/>
          <p:nvPr/>
        </p:nvPicPr>
        <p:blipFill>
          <a:blip r:embed="rId8">
            <a:alphaModFix/>
          </a:blip>
          <a:stretch>
            <a:fillRect/>
          </a:stretch>
        </p:blipFill>
        <p:spPr>
          <a:xfrm>
            <a:off x="7383349" y="4780052"/>
            <a:ext cx="660693" cy="330348"/>
          </a:xfrm>
          <a:prstGeom prst="rect">
            <a:avLst/>
          </a:prstGeom>
          <a:noFill/>
          <a:ln>
            <a:noFill/>
          </a:ln>
        </p:spPr>
      </p:pic>
      <p:sp>
        <p:nvSpPr>
          <p:cNvPr id="3" name="CasellaDiTesto 2">
            <a:extLst>
              <a:ext uri="{FF2B5EF4-FFF2-40B4-BE49-F238E27FC236}">
                <a16:creationId xmlns:a16="http://schemas.microsoft.com/office/drawing/2014/main" id="{49397BF9-A30D-E653-D96F-F2CE58EA228A}"/>
              </a:ext>
            </a:extLst>
          </p:cNvPr>
          <p:cNvSpPr txBox="1"/>
          <p:nvPr/>
        </p:nvSpPr>
        <p:spPr>
          <a:xfrm>
            <a:off x="2503714" y="508000"/>
            <a:ext cx="6199161" cy="400110"/>
          </a:xfrm>
          <a:prstGeom prst="rect">
            <a:avLst/>
          </a:prstGeom>
          <a:noFill/>
        </p:spPr>
        <p:txBody>
          <a:bodyPr wrap="square" rtlCol="0">
            <a:spAutoFit/>
          </a:bodyPr>
          <a:lstStyle/>
          <a:p>
            <a:r>
              <a:rPr lang="it-IT" sz="2000" dirty="0">
                <a:solidFill>
                  <a:schemeClr val="bg1"/>
                </a:solidFill>
                <a:latin typeface="Arial Black" panose="020B0A04020102020204" pitchFamily="34" charset="0"/>
              </a:rPr>
              <a:t>Amministrazione condivisa: quando?</a:t>
            </a:r>
          </a:p>
        </p:txBody>
      </p:sp>
      <p:sp>
        <p:nvSpPr>
          <p:cNvPr id="4" name="CasellaDiTesto 3">
            <a:extLst>
              <a:ext uri="{FF2B5EF4-FFF2-40B4-BE49-F238E27FC236}">
                <a16:creationId xmlns:a16="http://schemas.microsoft.com/office/drawing/2014/main" id="{F8D06430-5414-D64D-9245-86D1B7314800}"/>
              </a:ext>
            </a:extLst>
          </p:cNvPr>
          <p:cNvSpPr txBox="1"/>
          <p:nvPr/>
        </p:nvSpPr>
        <p:spPr>
          <a:xfrm>
            <a:off x="740780" y="1404600"/>
            <a:ext cx="8183301" cy="3662541"/>
          </a:xfrm>
          <a:prstGeom prst="rect">
            <a:avLst/>
          </a:prstGeom>
          <a:noFill/>
        </p:spPr>
        <p:txBody>
          <a:bodyPr wrap="square" rtlCol="0">
            <a:spAutoFit/>
          </a:bodyPr>
          <a:lstStyle/>
          <a:p>
            <a:pPr algn="just"/>
            <a:r>
              <a:rPr lang="it-IT" sz="1600" dirty="0">
                <a:solidFill>
                  <a:schemeClr val="bg1"/>
                </a:solidFill>
              </a:rPr>
              <a:t>Ne consegue, quindi, che, nella rendicontazione dei costi e, quindi, dei rimborsi che possono essere corrisposti agli </a:t>
            </a:r>
            <a:r>
              <a:rPr lang="it-IT" sz="1600" dirty="0" err="1">
                <a:solidFill>
                  <a:schemeClr val="bg1"/>
                </a:solidFill>
              </a:rPr>
              <a:t>Ets</a:t>
            </a:r>
            <a:r>
              <a:rPr lang="it-IT" sz="1600" dirty="0">
                <a:solidFill>
                  <a:schemeClr val="bg1"/>
                </a:solidFill>
              </a:rPr>
              <a:t> dalla </a:t>
            </a:r>
            <a:r>
              <a:rPr lang="it-IT" sz="1600" dirty="0" err="1">
                <a:solidFill>
                  <a:schemeClr val="bg1"/>
                </a:solidFill>
              </a:rPr>
              <a:t>Pa</a:t>
            </a:r>
            <a:r>
              <a:rPr lang="it-IT" sz="1600" dirty="0">
                <a:solidFill>
                  <a:schemeClr val="bg1"/>
                </a:solidFill>
              </a:rPr>
              <a:t> (qualificati ai sensi dell’art. 12 della legge n. 241 del 1990) non esistono voci di spesa “astrattamente” non rendicontabili: spetta alla convenzione stabilire criteri di ammissibilità e di rendicontazione coerenti con il progetto.</a:t>
            </a:r>
          </a:p>
          <a:p>
            <a:pPr algn="just"/>
            <a:endParaRPr lang="it-IT" sz="1600" dirty="0">
              <a:solidFill>
                <a:schemeClr val="bg1"/>
              </a:solidFill>
            </a:endParaRPr>
          </a:p>
          <a:p>
            <a:pPr algn="just"/>
            <a:r>
              <a:rPr lang="it-IT" sz="1600" dirty="0">
                <a:solidFill>
                  <a:schemeClr val="bg1"/>
                </a:solidFill>
              </a:rPr>
              <a:t>Nell’impugnazione venivano in rilievo i costi riferiti agli operatori di progetto-lavoratori: smentendo le tesi del ricorrente e accogliendo l’impostazione del Ministero del Lavoro (in coerenza, peraltro, con le Linee guida), la sentenza afferma che il rimborso di tali spese può essere riconosciuto, in linea generale, per ogni voce coerente con l’impianto progettuale, secondo le indicazioni degli avvisi e delle convenzioni, con esclusione, invece, di rimborsi forfetari o di costi figurativi riferiti alle prestazioni gratuite dei volontari dell’ente.</a:t>
            </a:r>
          </a:p>
          <a:p>
            <a:pPr algn="just"/>
            <a:br>
              <a:rPr lang="it-IT" sz="2000" dirty="0">
                <a:solidFill>
                  <a:schemeClr val="bg1"/>
                </a:solidFill>
              </a:rPr>
            </a:br>
            <a:endParaRPr lang="it-IT" sz="2000" dirty="0">
              <a:solidFill>
                <a:schemeClr val="bg1"/>
              </a:solidFill>
            </a:endParaRPr>
          </a:p>
        </p:txBody>
      </p:sp>
    </p:spTree>
    <p:extLst>
      <p:ext uri="{BB962C8B-B14F-4D97-AF65-F5344CB8AC3E}">
        <p14:creationId xmlns:p14="http://schemas.microsoft.com/office/powerpoint/2010/main" val="3050249868"/>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87" name="Google Shape;87;p14"/>
          <p:cNvPicPr preferRelativeResize="0"/>
          <p:nvPr/>
        </p:nvPicPr>
        <p:blipFill>
          <a:blip r:embed="rId3">
            <a:alphaModFix/>
          </a:blip>
          <a:stretch>
            <a:fillRect/>
          </a:stretch>
        </p:blipFill>
        <p:spPr>
          <a:xfrm>
            <a:off x="825461" y="0"/>
            <a:ext cx="1513101" cy="1513101"/>
          </a:xfrm>
          <a:prstGeom prst="rect">
            <a:avLst/>
          </a:prstGeom>
          <a:noFill/>
          <a:ln>
            <a:noFill/>
          </a:ln>
        </p:spPr>
      </p:pic>
      <p:pic>
        <p:nvPicPr>
          <p:cNvPr id="89" name="Google Shape;89;p14"/>
          <p:cNvPicPr preferRelativeResize="0">
            <a:picLocks noChangeAspect="1"/>
          </p:cNvPicPr>
          <p:nvPr/>
        </p:nvPicPr>
        <p:blipFill>
          <a:blip r:embed="rId4">
            <a:alphaModFix/>
          </a:blip>
          <a:stretch>
            <a:fillRect/>
          </a:stretch>
        </p:blipFill>
        <p:spPr>
          <a:xfrm flipH="1">
            <a:off x="0" y="163614"/>
            <a:ext cx="540000" cy="540000"/>
          </a:xfrm>
          <a:prstGeom prst="rect">
            <a:avLst/>
          </a:prstGeom>
          <a:noFill/>
          <a:ln>
            <a:noFill/>
          </a:ln>
        </p:spPr>
      </p:pic>
      <p:pic>
        <p:nvPicPr>
          <p:cNvPr id="90" name="Google Shape;90;p14"/>
          <p:cNvPicPr preferRelativeResize="0"/>
          <p:nvPr/>
        </p:nvPicPr>
        <p:blipFill>
          <a:blip r:embed="rId5">
            <a:alphaModFix/>
          </a:blip>
          <a:stretch>
            <a:fillRect/>
          </a:stretch>
        </p:blipFill>
        <p:spPr>
          <a:xfrm>
            <a:off x="5811975" y="4780052"/>
            <a:ext cx="660733" cy="330348"/>
          </a:xfrm>
          <a:prstGeom prst="rect">
            <a:avLst/>
          </a:prstGeom>
          <a:noFill/>
          <a:ln>
            <a:noFill/>
          </a:ln>
        </p:spPr>
      </p:pic>
      <p:pic>
        <p:nvPicPr>
          <p:cNvPr id="91" name="Google Shape;91;p14"/>
          <p:cNvPicPr preferRelativeResize="0"/>
          <p:nvPr/>
        </p:nvPicPr>
        <p:blipFill>
          <a:blip r:embed="rId6">
            <a:alphaModFix/>
          </a:blip>
          <a:stretch>
            <a:fillRect/>
          </a:stretch>
        </p:blipFill>
        <p:spPr>
          <a:xfrm>
            <a:off x="8169017" y="4780052"/>
            <a:ext cx="533858" cy="330346"/>
          </a:xfrm>
          <a:prstGeom prst="rect">
            <a:avLst/>
          </a:prstGeom>
          <a:noFill/>
          <a:ln>
            <a:noFill/>
          </a:ln>
        </p:spPr>
      </p:pic>
      <p:pic>
        <p:nvPicPr>
          <p:cNvPr id="92" name="Google Shape;92;p14"/>
          <p:cNvPicPr preferRelativeResize="0"/>
          <p:nvPr/>
        </p:nvPicPr>
        <p:blipFill>
          <a:blip r:embed="rId7">
            <a:alphaModFix/>
          </a:blip>
          <a:stretch>
            <a:fillRect/>
          </a:stretch>
        </p:blipFill>
        <p:spPr>
          <a:xfrm>
            <a:off x="6597680" y="4780050"/>
            <a:ext cx="660698" cy="330349"/>
          </a:xfrm>
          <a:prstGeom prst="rect">
            <a:avLst/>
          </a:prstGeom>
          <a:noFill/>
          <a:ln>
            <a:noFill/>
          </a:ln>
        </p:spPr>
      </p:pic>
      <p:pic>
        <p:nvPicPr>
          <p:cNvPr id="93" name="Google Shape;93;p14"/>
          <p:cNvPicPr preferRelativeResize="0"/>
          <p:nvPr/>
        </p:nvPicPr>
        <p:blipFill>
          <a:blip r:embed="rId8">
            <a:alphaModFix/>
          </a:blip>
          <a:stretch>
            <a:fillRect/>
          </a:stretch>
        </p:blipFill>
        <p:spPr>
          <a:xfrm>
            <a:off x="7383349" y="4780052"/>
            <a:ext cx="660693" cy="330348"/>
          </a:xfrm>
          <a:prstGeom prst="rect">
            <a:avLst/>
          </a:prstGeom>
          <a:noFill/>
          <a:ln>
            <a:noFill/>
          </a:ln>
        </p:spPr>
      </p:pic>
      <p:sp>
        <p:nvSpPr>
          <p:cNvPr id="3" name="CasellaDiTesto 2">
            <a:extLst>
              <a:ext uri="{FF2B5EF4-FFF2-40B4-BE49-F238E27FC236}">
                <a16:creationId xmlns:a16="http://schemas.microsoft.com/office/drawing/2014/main" id="{49397BF9-A30D-E653-D96F-F2CE58EA228A}"/>
              </a:ext>
            </a:extLst>
          </p:cNvPr>
          <p:cNvSpPr txBox="1"/>
          <p:nvPr/>
        </p:nvSpPr>
        <p:spPr>
          <a:xfrm>
            <a:off x="2503714" y="508000"/>
            <a:ext cx="6199161" cy="400110"/>
          </a:xfrm>
          <a:prstGeom prst="rect">
            <a:avLst/>
          </a:prstGeom>
          <a:noFill/>
        </p:spPr>
        <p:txBody>
          <a:bodyPr wrap="square" rtlCol="0">
            <a:spAutoFit/>
          </a:bodyPr>
          <a:lstStyle/>
          <a:p>
            <a:r>
              <a:rPr lang="it-IT" sz="2000" dirty="0">
                <a:solidFill>
                  <a:schemeClr val="bg1"/>
                </a:solidFill>
                <a:latin typeface="Arial Black" panose="020B0A04020102020204" pitchFamily="34" charset="0"/>
              </a:rPr>
              <a:t>Il caso. </a:t>
            </a:r>
          </a:p>
        </p:txBody>
      </p:sp>
      <p:graphicFrame>
        <p:nvGraphicFramePr>
          <p:cNvPr id="2" name="Diagramma 1">
            <a:extLst>
              <a:ext uri="{FF2B5EF4-FFF2-40B4-BE49-F238E27FC236}">
                <a16:creationId xmlns:a16="http://schemas.microsoft.com/office/drawing/2014/main" id="{1219811E-4B7D-824F-A4D4-13ED969C6734}"/>
              </a:ext>
            </a:extLst>
          </p:cNvPr>
          <p:cNvGraphicFramePr/>
          <p:nvPr>
            <p:extLst>
              <p:ext uri="{D42A27DB-BD31-4B8C-83A1-F6EECF244321}">
                <p14:modId xmlns:p14="http://schemas.microsoft.com/office/powerpoint/2010/main" val="2836909611"/>
              </p:ext>
            </p:extLst>
          </p:nvPr>
        </p:nvGraphicFramePr>
        <p:xfrm>
          <a:off x="825461" y="1276394"/>
          <a:ext cx="7887217" cy="325536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643044709"/>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p:nvPr/>
        </p:nvSpPr>
        <p:spPr>
          <a:xfrm>
            <a:off x="912650" y="756200"/>
            <a:ext cx="603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87" name="Google Shape;87;p14"/>
          <p:cNvPicPr preferRelativeResize="0"/>
          <p:nvPr/>
        </p:nvPicPr>
        <p:blipFill>
          <a:blip r:embed="rId3">
            <a:alphaModFix/>
          </a:blip>
          <a:stretch>
            <a:fillRect/>
          </a:stretch>
        </p:blipFill>
        <p:spPr>
          <a:xfrm>
            <a:off x="825461" y="0"/>
            <a:ext cx="1513101" cy="1513101"/>
          </a:xfrm>
          <a:prstGeom prst="rect">
            <a:avLst/>
          </a:prstGeom>
          <a:noFill/>
          <a:ln>
            <a:noFill/>
          </a:ln>
        </p:spPr>
      </p:pic>
      <p:pic>
        <p:nvPicPr>
          <p:cNvPr id="89" name="Google Shape;89;p14"/>
          <p:cNvPicPr preferRelativeResize="0">
            <a:picLocks noChangeAspect="1"/>
          </p:cNvPicPr>
          <p:nvPr/>
        </p:nvPicPr>
        <p:blipFill>
          <a:blip r:embed="rId4">
            <a:alphaModFix/>
          </a:blip>
          <a:stretch>
            <a:fillRect/>
          </a:stretch>
        </p:blipFill>
        <p:spPr>
          <a:xfrm flipH="1">
            <a:off x="0" y="163614"/>
            <a:ext cx="540000" cy="540000"/>
          </a:xfrm>
          <a:prstGeom prst="rect">
            <a:avLst/>
          </a:prstGeom>
          <a:noFill/>
          <a:ln>
            <a:noFill/>
          </a:ln>
        </p:spPr>
      </p:pic>
      <p:pic>
        <p:nvPicPr>
          <p:cNvPr id="90" name="Google Shape;90;p14"/>
          <p:cNvPicPr preferRelativeResize="0"/>
          <p:nvPr/>
        </p:nvPicPr>
        <p:blipFill>
          <a:blip r:embed="rId5">
            <a:alphaModFix/>
          </a:blip>
          <a:stretch>
            <a:fillRect/>
          </a:stretch>
        </p:blipFill>
        <p:spPr>
          <a:xfrm>
            <a:off x="5811975" y="4780052"/>
            <a:ext cx="660733" cy="330348"/>
          </a:xfrm>
          <a:prstGeom prst="rect">
            <a:avLst/>
          </a:prstGeom>
          <a:noFill/>
          <a:ln>
            <a:noFill/>
          </a:ln>
        </p:spPr>
      </p:pic>
      <p:pic>
        <p:nvPicPr>
          <p:cNvPr id="91" name="Google Shape;91;p14"/>
          <p:cNvPicPr preferRelativeResize="0"/>
          <p:nvPr/>
        </p:nvPicPr>
        <p:blipFill>
          <a:blip r:embed="rId6">
            <a:alphaModFix/>
          </a:blip>
          <a:stretch>
            <a:fillRect/>
          </a:stretch>
        </p:blipFill>
        <p:spPr>
          <a:xfrm>
            <a:off x="8169017" y="4780052"/>
            <a:ext cx="533858" cy="330346"/>
          </a:xfrm>
          <a:prstGeom prst="rect">
            <a:avLst/>
          </a:prstGeom>
          <a:noFill/>
          <a:ln>
            <a:noFill/>
          </a:ln>
        </p:spPr>
      </p:pic>
      <p:pic>
        <p:nvPicPr>
          <p:cNvPr id="92" name="Google Shape;92;p14"/>
          <p:cNvPicPr preferRelativeResize="0"/>
          <p:nvPr/>
        </p:nvPicPr>
        <p:blipFill>
          <a:blip r:embed="rId7">
            <a:alphaModFix/>
          </a:blip>
          <a:stretch>
            <a:fillRect/>
          </a:stretch>
        </p:blipFill>
        <p:spPr>
          <a:xfrm>
            <a:off x="6597680" y="4780050"/>
            <a:ext cx="660698" cy="330349"/>
          </a:xfrm>
          <a:prstGeom prst="rect">
            <a:avLst/>
          </a:prstGeom>
          <a:noFill/>
          <a:ln>
            <a:noFill/>
          </a:ln>
        </p:spPr>
      </p:pic>
      <p:pic>
        <p:nvPicPr>
          <p:cNvPr id="93" name="Google Shape;93;p14"/>
          <p:cNvPicPr preferRelativeResize="0"/>
          <p:nvPr/>
        </p:nvPicPr>
        <p:blipFill>
          <a:blip r:embed="rId8">
            <a:alphaModFix/>
          </a:blip>
          <a:stretch>
            <a:fillRect/>
          </a:stretch>
        </p:blipFill>
        <p:spPr>
          <a:xfrm>
            <a:off x="7383349" y="4780052"/>
            <a:ext cx="660693" cy="330348"/>
          </a:xfrm>
          <a:prstGeom prst="rect">
            <a:avLst/>
          </a:prstGeom>
          <a:noFill/>
          <a:ln>
            <a:noFill/>
          </a:ln>
        </p:spPr>
      </p:pic>
      <p:sp>
        <p:nvSpPr>
          <p:cNvPr id="3" name="CasellaDiTesto 2">
            <a:extLst>
              <a:ext uri="{FF2B5EF4-FFF2-40B4-BE49-F238E27FC236}">
                <a16:creationId xmlns:a16="http://schemas.microsoft.com/office/drawing/2014/main" id="{49397BF9-A30D-E653-D96F-F2CE58EA228A}"/>
              </a:ext>
            </a:extLst>
          </p:cNvPr>
          <p:cNvSpPr txBox="1"/>
          <p:nvPr/>
        </p:nvSpPr>
        <p:spPr>
          <a:xfrm>
            <a:off x="2503714" y="508000"/>
            <a:ext cx="6199161" cy="400110"/>
          </a:xfrm>
          <a:prstGeom prst="rect">
            <a:avLst/>
          </a:prstGeom>
          <a:noFill/>
        </p:spPr>
        <p:txBody>
          <a:bodyPr wrap="square" rtlCol="0">
            <a:spAutoFit/>
          </a:bodyPr>
          <a:lstStyle/>
          <a:p>
            <a:r>
              <a:rPr lang="it-IT" sz="2000" dirty="0">
                <a:solidFill>
                  <a:schemeClr val="bg1"/>
                </a:solidFill>
                <a:latin typeface="Arial Black" panose="020B0A04020102020204" pitchFamily="34" charset="0"/>
              </a:rPr>
              <a:t>Amministrazione condivisa: quando?</a:t>
            </a:r>
          </a:p>
        </p:txBody>
      </p:sp>
      <p:sp>
        <p:nvSpPr>
          <p:cNvPr id="4" name="CasellaDiTesto 3">
            <a:extLst>
              <a:ext uri="{FF2B5EF4-FFF2-40B4-BE49-F238E27FC236}">
                <a16:creationId xmlns:a16="http://schemas.microsoft.com/office/drawing/2014/main" id="{F8D06430-5414-D64D-9245-86D1B7314800}"/>
              </a:ext>
            </a:extLst>
          </p:cNvPr>
          <p:cNvSpPr txBox="1"/>
          <p:nvPr/>
        </p:nvSpPr>
        <p:spPr>
          <a:xfrm>
            <a:off x="740780" y="1404600"/>
            <a:ext cx="8183301" cy="3970318"/>
          </a:xfrm>
          <a:prstGeom prst="rect">
            <a:avLst/>
          </a:prstGeom>
          <a:noFill/>
        </p:spPr>
        <p:txBody>
          <a:bodyPr wrap="square" rtlCol="0">
            <a:spAutoFit/>
          </a:bodyPr>
          <a:lstStyle/>
          <a:p>
            <a:pPr algn="just"/>
            <a:r>
              <a:rPr lang="it-IT" sz="2000" dirty="0">
                <a:solidFill>
                  <a:schemeClr val="bg1"/>
                </a:solidFill>
              </a:rPr>
              <a:t>La sentenza pone, tuttavia, l’esigenza di una </a:t>
            </a:r>
            <a:r>
              <a:rPr lang="it-IT" sz="2000" b="1" u="sng" dirty="0">
                <a:solidFill>
                  <a:schemeClr val="bg1"/>
                </a:solidFill>
              </a:rPr>
              <a:t>ulteriore chiarezza terminologica.</a:t>
            </a:r>
          </a:p>
          <a:p>
            <a:pPr algn="just"/>
            <a:endParaRPr lang="it-IT" sz="2000" dirty="0">
              <a:solidFill>
                <a:schemeClr val="bg1"/>
              </a:solidFill>
            </a:endParaRPr>
          </a:p>
          <a:p>
            <a:pPr algn="just"/>
            <a:r>
              <a:rPr lang="it-IT" sz="2000" dirty="0">
                <a:solidFill>
                  <a:schemeClr val="bg1"/>
                </a:solidFill>
              </a:rPr>
              <a:t>Soprattutto, occorre distinguere fra </a:t>
            </a:r>
            <a:r>
              <a:rPr lang="it-IT" sz="2000" b="1" dirty="0">
                <a:solidFill>
                  <a:schemeClr val="bg1"/>
                </a:solidFill>
              </a:rPr>
              <a:t>valore</a:t>
            </a:r>
            <a:r>
              <a:rPr lang="it-IT" sz="2000" dirty="0">
                <a:solidFill>
                  <a:schemeClr val="bg1"/>
                </a:solidFill>
              </a:rPr>
              <a:t> dell’attività co-progettata, il contributo proveniente della P.A. (nelle sue diverse forme, comunque riconducibili all’art. 12 della legge n. 241 del 1990), il contributo proveniente dal Terzo settore (anche in questo caso nelle sue diverse </a:t>
            </a:r>
            <a:r>
              <a:rPr lang="it-IT" sz="2000" i="1" dirty="0">
                <a:solidFill>
                  <a:schemeClr val="bg1"/>
                </a:solidFill>
              </a:rPr>
              <a:t>forme di concorso – materiali, immateriali, economiche</a:t>
            </a:r>
            <a:r>
              <a:rPr lang="it-IT" sz="2000" dirty="0">
                <a:solidFill>
                  <a:schemeClr val="bg1"/>
                </a:solidFill>
              </a:rPr>
              <a:t> – come previsto dalla L.R. n. 65/2020, art. 10, c.3).  </a:t>
            </a:r>
          </a:p>
          <a:p>
            <a:pPr algn="just"/>
            <a:endParaRPr lang="it-IT" sz="1600" dirty="0">
              <a:solidFill>
                <a:schemeClr val="bg1"/>
              </a:solidFill>
            </a:endParaRPr>
          </a:p>
          <a:p>
            <a:pPr algn="just"/>
            <a:endParaRPr lang="it-IT" sz="1600" dirty="0">
              <a:solidFill>
                <a:schemeClr val="bg1"/>
              </a:solidFill>
            </a:endParaRPr>
          </a:p>
          <a:p>
            <a:pPr algn="just"/>
            <a:br>
              <a:rPr lang="it-IT" sz="2000" dirty="0">
                <a:solidFill>
                  <a:schemeClr val="bg1"/>
                </a:solidFill>
              </a:rPr>
            </a:br>
            <a:endParaRPr lang="it-IT" sz="2000" dirty="0">
              <a:solidFill>
                <a:schemeClr val="bg1"/>
              </a:solidFill>
            </a:endParaRPr>
          </a:p>
        </p:txBody>
      </p:sp>
    </p:spTree>
    <p:extLst>
      <p:ext uri="{BB962C8B-B14F-4D97-AF65-F5344CB8AC3E}">
        <p14:creationId xmlns:p14="http://schemas.microsoft.com/office/powerpoint/2010/main" val="1583097349"/>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1078</Words>
  <Application>Microsoft Macintosh PowerPoint</Application>
  <PresentationFormat>Presentazione su schermo (16:9)</PresentationFormat>
  <Paragraphs>60</Paragraphs>
  <Slides>11</Slides>
  <Notes>11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Lato</vt:lpstr>
      <vt:lpstr>Raleway</vt:lpstr>
      <vt:lpstr>Arial Black</vt:lpstr>
      <vt:lpstr>Swiss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Giuditta Giunti</dc:creator>
  <cp:lastModifiedBy>lucagori83@gmail.com</cp:lastModifiedBy>
  <cp:revision>28</cp:revision>
  <dcterms:modified xsi:type="dcterms:W3CDTF">2026-05-25T13:48:27Z</dcterms:modified>
</cp:coreProperties>
</file>