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Lato" panose="020F0502020204030204" pitchFamily="34" charset="0"/>
      <p:regular r:id="rId8"/>
      <p:bold r:id="rId9"/>
      <p:italic r:id="rId10"/>
      <p:boldItalic r:id="rId11"/>
    </p:embeddedFont>
    <p:embeddedFont>
      <p:font typeface="Raleway" panose="020F0502020204030204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747775"/>
          </p15:clr>
        </p15:guide>
        <p15:guide id="2" pos="2631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59F5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1D8B8-1382-4629-B545-EA278B560914}" v="1" dt="2026-05-25T11:44:57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>
        <p:guide orient="horz" pos="2119"/>
        <p:guide pos="26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3be268a3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3be268a3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AA715D4A-3EAB-A941-FBF1-E0E0CBBA9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>
            <a:extLst>
              <a:ext uri="{FF2B5EF4-FFF2-40B4-BE49-F238E27FC236}">
                <a16:creationId xmlns:a16="http://schemas.microsoft.com/office/drawing/2014/main" id="{94AF8E27-B6EC-0254-52BF-2C9878256A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>
            <a:extLst>
              <a:ext uri="{FF2B5EF4-FFF2-40B4-BE49-F238E27FC236}">
                <a16:creationId xmlns:a16="http://schemas.microsoft.com/office/drawing/2014/main" id="{9CE9BD6F-59C7-4279-0F24-478FADA0B1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3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>
          <a:extLst>
            <a:ext uri="{FF2B5EF4-FFF2-40B4-BE49-F238E27FC236}">
              <a16:creationId xmlns:a16="http://schemas.microsoft.com/office/drawing/2014/main" id="{6B38EB75-753D-FF64-E010-7F62545E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3be268a35_1_24:notes">
            <a:extLst>
              <a:ext uri="{FF2B5EF4-FFF2-40B4-BE49-F238E27FC236}">
                <a16:creationId xmlns:a16="http://schemas.microsoft.com/office/drawing/2014/main" id="{A4D55C70-5DB8-A48D-1525-33C205210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3be268a35_1_24:notes">
            <a:extLst>
              <a:ext uri="{FF2B5EF4-FFF2-40B4-BE49-F238E27FC236}">
                <a16:creationId xmlns:a16="http://schemas.microsoft.com/office/drawing/2014/main" id="{F295E7CC-1C8F-779F-22BC-5988352DFB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5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425751" y="1017148"/>
            <a:ext cx="631421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lt1"/>
                </a:solidFill>
                <a:latin typeface="Arial Black" panose="020B0A04020102020204" pitchFamily="34" charset="0"/>
                <a:ea typeface="Lato"/>
                <a:cs typeface="Lato"/>
                <a:sym typeface="Lato"/>
              </a:rPr>
              <a:t>Terzo settore 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lt1"/>
                </a:solidFill>
                <a:latin typeface="Arial Black" panose="020B0A04020102020204" pitchFamily="34" charset="0"/>
                <a:ea typeface="Lato"/>
                <a:cs typeface="Lato"/>
                <a:sym typeface="Lato"/>
              </a:rPr>
              <a:t>rendicontazione della coprogettazione</a:t>
            </a:r>
            <a:endParaRPr sz="2400" dirty="0">
              <a:solidFill>
                <a:schemeClr val="lt1"/>
              </a:solidFill>
              <a:latin typeface="Arial Black" panose="020B0A040201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4325" y="4082479"/>
            <a:ext cx="1157147" cy="57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226" y="4082478"/>
            <a:ext cx="934948" cy="5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334" y="4082475"/>
            <a:ext cx="1157083" cy="5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6280" y="4082478"/>
            <a:ext cx="1157076" cy="57852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2425752" y="2376556"/>
            <a:ext cx="6314211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  <a:ea typeface="Raleway"/>
                <a:cs typeface="Raleway"/>
                <a:sym typeface="Raleway"/>
              </a:rPr>
              <a:t>Le novità della Sentenza del Consiglio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  <a:ea typeface="Raleway"/>
                <a:cs typeface="Raleway"/>
                <a:sym typeface="Raleway"/>
              </a:rPr>
              <a:t>di Stato 3082/2026</a:t>
            </a:r>
            <a:endParaRPr lang="it" sz="1800" dirty="0">
              <a:solidFill>
                <a:srgbClr val="FFC000"/>
              </a:solidFill>
              <a:latin typeface="Arial Black" panose="020B0A04020102020204" pitchFamily="34" charset="0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it" dirty="0">
              <a:solidFill>
                <a:schemeClr val="lt1"/>
              </a:solidFill>
              <a:latin typeface="Arial Black" panose="020B0A04020102020204" pitchFamily="34" charset="0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it" dirty="0">
              <a:solidFill>
                <a:schemeClr val="lt1"/>
              </a:solidFill>
              <a:latin typeface="Arial Black" panose="020B0A04020102020204" pitchFamily="34" charset="0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Arial Black" panose="020B0A04020102020204" pitchFamily="34" charset="0"/>
                <a:ea typeface="Raleway"/>
                <a:cs typeface="Raleway"/>
                <a:sym typeface="Raleway"/>
              </a:rPr>
              <a:t>Fabio Lenzi / Consuelente Cesvot – Anci Toscana</a:t>
            </a:r>
            <a:endParaRPr dirty="0">
              <a:solidFill>
                <a:schemeClr val="lt1"/>
              </a:solidFill>
              <a:latin typeface="Arial Black" panose="020B0A040201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990" y="1750337"/>
            <a:ext cx="1388869" cy="1619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6361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3FC9655-8A28-ECE6-CD18-8B8D0D37401A}"/>
              </a:ext>
            </a:extLst>
          </p:cNvPr>
          <p:cNvSpPr/>
          <p:nvPr/>
        </p:nvSpPr>
        <p:spPr>
          <a:xfrm>
            <a:off x="1137424" y="914400"/>
            <a:ext cx="7285464" cy="3598128"/>
          </a:xfrm>
          <a:prstGeom prst="rect">
            <a:avLst/>
          </a:prstGeom>
          <a:solidFill>
            <a:srgbClr val="725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>
                <a:solidFill>
                  <a:schemeClr val="bg1"/>
                </a:solidFill>
              </a:rPr>
              <a:t>La relazione ministeriale, anche in tale caso all’esito di un adeguato approfondimento, ha ritenuto che </a:t>
            </a:r>
            <a:r>
              <a:rPr lang="it-IT" sz="1800" i="1" dirty="0">
                <a:solidFill>
                  <a:schemeClr val="bg1"/>
                </a:solidFill>
              </a:rPr>
              <a:t>«</a:t>
            </a:r>
            <a:r>
              <a:rPr lang="it-IT" sz="1800" b="1" i="1" dirty="0">
                <a:solidFill>
                  <a:schemeClr val="accent5"/>
                </a:solidFill>
              </a:rPr>
              <a:t>le varie voci del costo del lavoro</a:t>
            </a:r>
            <a:r>
              <a:rPr lang="it-IT" sz="1800" i="1" dirty="0">
                <a:solidFill>
                  <a:schemeClr val="bg2"/>
                </a:solidFill>
              </a:rPr>
              <a:t> </a:t>
            </a:r>
            <a:r>
              <a:rPr lang="it-IT" sz="1800" i="1" dirty="0">
                <a:solidFill>
                  <a:schemeClr val="bg1"/>
                </a:solidFill>
              </a:rPr>
              <a:t>[…], sia con riferimento al lavoro dipendente che al lavoro autonomo, possano costituire, nell’ambito della coprogettazione, </a:t>
            </a:r>
            <a:r>
              <a:rPr lang="it-IT" sz="1800" b="1" i="1" dirty="0">
                <a:solidFill>
                  <a:schemeClr val="accent5"/>
                </a:solidFill>
              </a:rPr>
              <a:t>spese ammissibili</a:t>
            </a:r>
            <a:r>
              <a:rPr lang="it-IT" sz="1800" i="1" dirty="0">
                <a:solidFill>
                  <a:schemeClr val="bg1"/>
                </a:solidFill>
              </a:rPr>
              <a:t>; che potranno essere oggetto di rimborso da parte dell’Amministrazione procedente</a:t>
            </a:r>
            <a:r>
              <a:rPr lang="it-IT" sz="1800" i="1" dirty="0">
                <a:solidFill>
                  <a:schemeClr val="bg2"/>
                </a:solidFill>
              </a:rPr>
              <a:t> </a:t>
            </a:r>
            <a:r>
              <a:rPr lang="it-IT" sz="1800" b="1" i="1" dirty="0">
                <a:solidFill>
                  <a:schemeClr val="accent5"/>
                </a:solidFill>
              </a:rPr>
              <a:t>nei limiti previsti dal progetto e dal correlato piano finanziario</a:t>
            </a:r>
            <a:r>
              <a:rPr lang="it-IT" sz="1800" i="1" dirty="0">
                <a:solidFill>
                  <a:schemeClr val="bg1"/>
                </a:solidFill>
              </a:rPr>
              <a:t>, oggetto di valutazione in primo luogo di merito, e nel rispetto delle quote di cofinanziamento […]»</a:t>
            </a:r>
            <a:r>
              <a:rPr lang="it-IT" sz="1800" i="1" dirty="0">
                <a:solidFill>
                  <a:schemeClr val="bg2"/>
                </a:solidFill>
              </a:rPr>
              <a:t>.</a:t>
            </a:r>
            <a:endParaRPr lang="it-IT" sz="1600" i="1" dirty="0">
              <a:solidFill>
                <a:schemeClr val="bg2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397BF9-A30D-E653-D96F-F2CE58EA228A}"/>
              </a:ext>
            </a:extLst>
          </p:cNvPr>
          <p:cNvSpPr txBox="1"/>
          <p:nvPr/>
        </p:nvSpPr>
        <p:spPr>
          <a:xfrm>
            <a:off x="2503714" y="508000"/>
            <a:ext cx="619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Titolo Slide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A302FFB0-CD37-D725-E72E-79F86AC6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>
            <a:extLst>
              <a:ext uri="{FF2B5EF4-FFF2-40B4-BE49-F238E27FC236}">
                <a16:creationId xmlns:a16="http://schemas.microsoft.com/office/drawing/2014/main" id="{330E863C-E838-4572-70B6-1CAB6A1A1865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>
            <a:extLst>
              <a:ext uri="{FF2B5EF4-FFF2-40B4-BE49-F238E27FC236}">
                <a16:creationId xmlns:a16="http://schemas.microsoft.com/office/drawing/2014/main" id="{04161596-A275-A197-C94B-7D29263ABE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>
            <a:extLst>
              <a:ext uri="{FF2B5EF4-FFF2-40B4-BE49-F238E27FC236}">
                <a16:creationId xmlns:a16="http://schemas.microsoft.com/office/drawing/2014/main" id="{6A79C9CA-3320-E29D-EDE0-C8FF983AABE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6361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extLst>
              <a:ext uri="{FF2B5EF4-FFF2-40B4-BE49-F238E27FC236}">
                <a16:creationId xmlns:a16="http://schemas.microsoft.com/office/drawing/2014/main" id="{7B273222-A85A-616F-5141-D405AFD4B5B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>
            <a:extLst>
              <a:ext uri="{FF2B5EF4-FFF2-40B4-BE49-F238E27FC236}">
                <a16:creationId xmlns:a16="http://schemas.microsoft.com/office/drawing/2014/main" id="{94B9E53A-7F3D-39C3-C6ED-8C66D6CB8DE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>
            <a:extLst>
              <a:ext uri="{FF2B5EF4-FFF2-40B4-BE49-F238E27FC236}">
                <a16:creationId xmlns:a16="http://schemas.microsoft.com/office/drawing/2014/main" id="{B051E357-2931-4AF5-2E8A-443EBC1ACB3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>
            <a:extLst>
              <a:ext uri="{FF2B5EF4-FFF2-40B4-BE49-F238E27FC236}">
                <a16:creationId xmlns:a16="http://schemas.microsoft.com/office/drawing/2014/main" id="{7F2F0285-2021-1D51-8DAD-E6BE142A71F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1C8BD4D-AA9B-CEC9-54A7-70CC8023F2C5}"/>
              </a:ext>
            </a:extLst>
          </p:cNvPr>
          <p:cNvSpPr/>
          <p:nvPr/>
        </p:nvSpPr>
        <p:spPr>
          <a:xfrm>
            <a:off x="1226634" y="914400"/>
            <a:ext cx="7082941" cy="3397406"/>
          </a:xfrm>
          <a:prstGeom prst="rect">
            <a:avLst/>
          </a:prstGeom>
          <a:solidFill>
            <a:srgbClr val="725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>
                <a:solidFill>
                  <a:schemeClr val="bg1"/>
                </a:solidFill>
              </a:rPr>
              <a:t>Ha evidenziato la relazione ministeriale che, anche in coerenza con quanto previsto dall’art. 16 del d.lgs. n. 117 del 2017, </a:t>
            </a:r>
            <a:r>
              <a:rPr lang="it-IT" sz="1800" b="1" dirty="0">
                <a:solidFill>
                  <a:schemeClr val="accent5"/>
                </a:solidFill>
              </a:rPr>
              <a:t>i lavoratori degli enti del terzo settore hanno diritto ad un trattamento economico e normativo non inferiore a quello previsto dai contratti collettivi</a:t>
            </a:r>
            <a:r>
              <a:rPr lang="it-IT" sz="1800" dirty="0">
                <a:solidFill>
                  <a:schemeClr val="bg1"/>
                </a:solidFill>
              </a:rPr>
              <a:t>, con il corollario che i costi sostenuti dall’ente a tale titolo non sono comprimibili rispetto a quelli di un operatore economico non appartenente al terzo settore.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1B4355-8643-7A27-2E09-2BFA759F4227}"/>
              </a:ext>
            </a:extLst>
          </p:cNvPr>
          <p:cNvSpPr txBox="1"/>
          <p:nvPr/>
        </p:nvSpPr>
        <p:spPr>
          <a:xfrm>
            <a:off x="2503714" y="508000"/>
            <a:ext cx="619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347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59F5"/>
        </a:solidFill>
        <a:effectLst/>
      </p:bgPr>
    </p:bg>
    <p:spTree>
      <p:nvGrpSpPr>
        <p:cNvPr id="1" name="Shape 84">
          <a:extLst>
            <a:ext uri="{FF2B5EF4-FFF2-40B4-BE49-F238E27FC236}">
              <a16:creationId xmlns:a16="http://schemas.microsoft.com/office/drawing/2014/main" id="{4F414170-4251-49EB-43F8-03960084C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>
            <a:extLst>
              <a:ext uri="{FF2B5EF4-FFF2-40B4-BE49-F238E27FC236}">
                <a16:creationId xmlns:a16="http://schemas.microsoft.com/office/drawing/2014/main" id="{D332D8DE-CFFD-8DD0-0067-B001475F6F0E}"/>
              </a:ext>
            </a:extLst>
          </p:cNvPr>
          <p:cNvSpPr txBox="1"/>
          <p:nvPr/>
        </p:nvSpPr>
        <p:spPr>
          <a:xfrm>
            <a:off x="912650" y="756200"/>
            <a:ext cx="603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4">
            <a:extLst>
              <a:ext uri="{FF2B5EF4-FFF2-40B4-BE49-F238E27FC236}">
                <a16:creationId xmlns:a16="http://schemas.microsoft.com/office/drawing/2014/main" id="{842A893E-6D74-D3CD-C86D-1111916A55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25" y="-281000"/>
            <a:ext cx="1513101" cy="15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>
            <a:extLst>
              <a:ext uri="{FF2B5EF4-FFF2-40B4-BE49-F238E27FC236}">
                <a16:creationId xmlns:a16="http://schemas.microsoft.com/office/drawing/2014/main" id="{8FBA1B1B-9CB8-DEB3-E2C0-78E94CF4683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163614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extLst>
              <a:ext uri="{FF2B5EF4-FFF2-40B4-BE49-F238E27FC236}">
                <a16:creationId xmlns:a16="http://schemas.microsoft.com/office/drawing/2014/main" id="{B04B6B7D-57E1-7862-8492-8CC2805A0D3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975" y="4780052"/>
            <a:ext cx="660733" cy="3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>
            <a:extLst>
              <a:ext uri="{FF2B5EF4-FFF2-40B4-BE49-F238E27FC236}">
                <a16:creationId xmlns:a16="http://schemas.microsoft.com/office/drawing/2014/main" id="{959082C8-9111-EF32-284E-40B27F6D0BB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017" y="4780052"/>
            <a:ext cx="533858" cy="3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>
            <a:extLst>
              <a:ext uri="{FF2B5EF4-FFF2-40B4-BE49-F238E27FC236}">
                <a16:creationId xmlns:a16="http://schemas.microsoft.com/office/drawing/2014/main" id="{6E29A12F-B59D-86F1-2B90-B6B73AD7F64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680" y="4780050"/>
            <a:ext cx="660698" cy="3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>
            <a:extLst>
              <a:ext uri="{FF2B5EF4-FFF2-40B4-BE49-F238E27FC236}">
                <a16:creationId xmlns:a16="http://schemas.microsoft.com/office/drawing/2014/main" id="{7154D5AE-941D-9CFA-BDA0-01B97A48366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3349" y="4780052"/>
            <a:ext cx="660693" cy="33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42A5C09-A00B-CD3D-CFDC-76587A06A04E}"/>
              </a:ext>
            </a:extLst>
          </p:cNvPr>
          <p:cNvSpPr/>
          <p:nvPr/>
        </p:nvSpPr>
        <p:spPr>
          <a:xfrm>
            <a:off x="1286108" y="914399"/>
            <a:ext cx="7023468" cy="3839029"/>
          </a:xfrm>
          <a:prstGeom prst="rect">
            <a:avLst/>
          </a:prstGeom>
          <a:solidFill>
            <a:srgbClr val="725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bg1"/>
                </a:solidFill>
              </a:rPr>
              <a:t>Si tratta dunque, secondo quanto esposto nella relazione ministeriale,</a:t>
            </a:r>
          </a:p>
          <a:p>
            <a:r>
              <a:rPr lang="it-IT" sz="1600" dirty="0">
                <a:solidFill>
                  <a:schemeClr val="bg1"/>
                </a:solidFill>
              </a:rPr>
              <a:t>sostanzialmente condivisa dal Collegio, di </a:t>
            </a:r>
            <a:r>
              <a:rPr lang="it-IT" sz="1600" b="1" dirty="0">
                <a:solidFill>
                  <a:schemeClr val="tx1"/>
                </a:solidFill>
              </a:rPr>
              <a:t>importi erogabili a titolo di rimborso delle spese sostenute, rendicontate e documentate per la realizzazione dei servizi e degli interventi coprogettati</a:t>
            </a:r>
            <a:r>
              <a:rPr lang="it-IT" sz="1600" dirty="0">
                <a:solidFill>
                  <a:schemeClr val="bg1"/>
                </a:solidFill>
              </a:rPr>
              <a:t>; la rendicontazione è dovuta in quanto le risorse riconosciute agli enti del terzo settore hanno natura di contributi ex art. 12 della legge n. 241 del 1990. </a:t>
            </a:r>
          </a:p>
          <a:p>
            <a:r>
              <a:rPr lang="it-IT" sz="1600" dirty="0">
                <a:solidFill>
                  <a:schemeClr val="bg1"/>
                </a:solidFill>
              </a:rPr>
              <a:t>Al contrario, come evidenziato dalla relazione ministeriale, non sono rimborsabili le prestazioni che costituiscono una </a:t>
            </a:r>
            <a:r>
              <a:rPr lang="it-IT" sz="1600" dirty="0">
                <a:solidFill>
                  <a:schemeClr val="tx1"/>
                </a:solidFill>
              </a:rPr>
              <a:t>prestazione gratuita </a:t>
            </a:r>
            <a:r>
              <a:rPr lang="it-IT" sz="1600" dirty="0">
                <a:solidFill>
                  <a:schemeClr val="bg1"/>
                </a:solidFill>
              </a:rPr>
              <a:t>(e non, dunque, attività lavorativa) posta in essere dai volontari che operano attraverso l’ente.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75A187-372E-989D-898B-39404B00E1AA}"/>
              </a:ext>
            </a:extLst>
          </p:cNvPr>
          <p:cNvSpPr txBox="1"/>
          <p:nvPr/>
        </p:nvSpPr>
        <p:spPr>
          <a:xfrm>
            <a:off x="2503714" y="508000"/>
            <a:ext cx="6199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1597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300</Words>
  <Application>Microsoft Office PowerPoint</Application>
  <PresentationFormat>Presentazione su schermo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Lato</vt:lpstr>
      <vt:lpstr>Raleway</vt:lpstr>
      <vt:lpstr>Arial Black</vt:lpstr>
      <vt:lpstr>Arial</vt:lpstr>
      <vt:lpstr>Swiss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Giuditta Giunti</dc:creator>
  <cp:lastModifiedBy>Nocentini Sara</cp:lastModifiedBy>
  <cp:revision>18</cp:revision>
  <dcterms:modified xsi:type="dcterms:W3CDTF">2026-05-28T10:23:18Z</dcterms:modified>
</cp:coreProperties>
</file>